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7"/>
  </p:notesMasterIdLst>
  <p:sldIdLst>
    <p:sldId id="258" r:id="rId2"/>
    <p:sldId id="257" r:id="rId3"/>
    <p:sldId id="259" r:id="rId4"/>
    <p:sldId id="260" r:id="rId5"/>
    <p:sldId id="271" r:id="rId6"/>
    <p:sldId id="261" r:id="rId7"/>
    <p:sldId id="264" r:id="rId8"/>
    <p:sldId id="265" r:id="rId9"/>
    <p:sldId id="266" r:id="rId10"/>
    <p:sldId id="267" r:id="rId11"/>
    <p:sldId id="269" r:id="rId12"/>
    <p:sldId id="268" r:id="rId13"/>
    <p:sldId id="270" r:id="rId14"/>
    <p:sldId id="263" r:id="rId15"/>
    <p:sldId id="272" r:id="rId16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>
        <p:scale>
          <a:sx n="62" d="100"/>
          <a:sy n="62" d="100"/>
        </p:scale>
        <p:origin x="-326" y="8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7268B7-15AE-4240-97E9-D41621990E74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ECA7CB-09BB-43DF-9806-00E3CF37C145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1321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C61309B-35AF-2E49-B8DB-9A9B44F62C26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897646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D7EDB870-C54E-405E-9DF1-2D6F7CC4768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xmlns="" id="{BB0A8B49-6A6A-45EC-9AFB-29E854FCD91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xmlns="" id="{E1DFFF83-7672-4755-A529-2B6FAD7D24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xmlns="" id="{E90F409C-1D08-4423-8BE5-72D143495E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xmlns="" id="{768820C4-AB9C-44E0-BA4A-D991E60DA1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362509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92E3512F-D6D5-4934-A7CC-D84926B4A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xmlns="" id="{D45D641D-CF58-4D62-98BA-FF101BB7C4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xmlns="" id="{129CFF4A-7581-4171-866E-3BD47E1BB2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xmlns="" id="{4A54AC56-22F9-465A-ABE5-A1DD94B86F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xmlns="" id="{36F43BA7-30DC-4669-9F67-3CE9599507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705417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>
            <a:extLst>
              <a:ext uri="{FF2B5EF4-FFF2-40B4-BE49-F238E27FC236}">
                <a16:creationId xmlns:a16="http://schemas.microsoft.com/office/drawing/2014/main" xmlns="" id="{A1DF545D-D67E-46B2-898D-07DFB41BE6D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xmlns="" id="{C3FF301C-C28B-478E-86C8-5F89A16120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xmlns="" id="{EAD34CB4-86DD-4DF0-9383-21B5CCA62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xmlns="" id="{B1431682-9D29-49F1-AAED-EAFDA2984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xmlns="" id="{3D0D8F54-41F3-4CC9-A3D0-2792C9ABA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571587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213E2C6D-04D9-4A29-81E9-A60D07FF30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xmlns="" id="{1C6DDE89-5339-4D74-BFD7-39DDE4E0E61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xmlns="" id="{AA0B94C2-6705-48FD-9845-ECE3D8885A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xmlns="" id="{7B6A379A-82D5-40C2-92E1-C0F1E3F51D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xmlns="" id="{4F7A6E0C-A671-4951-A4A6-FE3D904770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24844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3EBDD3FD-111B-4B40-B567-59D1114E2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7FF89DF6-AEE4-4D8E-BDC6-29A5AFB6B3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xmlns="" id="{711994AD-F3EB-4BE6-97AB-BDAC03A668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xmlns="" id="{C7AAD34E-D509-4278-8775-0FBF9E7C9B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xmlns="" id="{980D0843-BF95-4922-90DB-A904A2237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08550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3B4EF50C-1789-4FDC-8C88-6D5F7349ED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xmlns="" id="{F49FF38A-4421-4B8A-A10E-139AABDCB11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xmlns="" id="{7B4B74C5-7AC9-4666-87A1-0E50FFFF1C4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xmlns="" id="{270FFA6F-E190-448C-A922-1BC452DAF1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3BF6D59F-5B77-458A-951F-CC3562426B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46C5C76D-4D56-474C-BB23-5999B655B8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79634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37DED6D8-9051-452C-BEE6-241C7D76B1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406C1C42-CCD0-4127-A65C-2D9023D164E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xmlns="" id="{5518D4C9-D34E-491B-82A8-D95FA64FD4F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xmlns="" id="{D4FB3322-B495-4053-8BA7-53BBED01CBA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xmlns="" id="{1445EDE1-05D0-4E19-8B11-50B05D9412E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xmlns="" id="{0BE0CFE1-83BF-4B77-B012-15A5A7CB1B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xmlns="" id="{CED16ED4-752F-46F0-B0B2-0D513FA6CE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xmlns="" id="{4DD80DA6-BDC5-4A7E-8289-52B72AFE07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942869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87B76582-D423-48EC-8DDD-6D05DC1EE7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xmlns="" id="{139A0F21-69A4-48DC-A701-8863B40E7E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xmlns="" id="{5BCFFCBF-CE1B-4B3F-B379-B0253C4E4A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xmlns="" id="{0A911D47-9D4D-4772-BF83-0077DBDF4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684478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>
            <a:extLst>
              <a:ext uri="{FF2B5EF4-FFF2-40B4-BE49-F238E27FC236}">
                <a16:creationId xmlns:a16="http://schemas.microsoft.com/office/drawing/2014/main" xmlns="" id="{FB9264A1-56F2-4FCF-8965-415D88D337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xmlns="" id="{B2B09EBB-BC23-441A-A931-9DEA4F407D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xmlns="" id="{79870884-A06B-4E85-BC90-4B2B946F7F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518465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DA26691B-5F2C-4EE6-BFEB-66D6CA26BF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xmlns="" id="{5A2C51CC-8B11-4A87-B22F-A89089F650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xmlns="" id="{813CE1FF-6ABD-4A96-B6B8-2BBF69A076E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xmlns="" id="{844553D1-7305-4A07-A9C4-16DB62CB89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B8D798C2-15A0-4405-98A4-DD5380F65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4E4ED4ED-F24F-47D9-ABDE-CD3AD77DD0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138701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870F6259-8C4C-4373-8336-997F2EB403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C90F2E8A-4ECE-461B-824E-247F29A5D88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xmlns="" id="{D777C00F-AEB4-4445-A8EF-8E4F93EF2C4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xmlns="" id="{58C6266D-7223-4B3C-8B46-D5920713A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0BD4C56B-1A4B-48AE-B7F2-08C9746294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A9903F61-EB02-4C37-A730-AFFBA6E865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59916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4AC351F-3444-42E5-A467-45B7D9BAA8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C83DCF2F-CDFD-4790-9530-0136AB4F84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xmlns="" id="{FC1D81EF-14B4-4A6E-B4A7-9B279071954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0948FB-750D-41F7-BE12-B9CEAA11279C}" type="datetimeFigureOut">
              <a:rPr lang="ru-RU" smtClean="0"/>
              <a:t>25.10.2018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xmlns="" id="{EA3BBC8B-5413-4B67-83C5-B68359C54A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xmlns="" id="{7B14B980-82E3-4034-9C30-19B68CCF90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52764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tif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lcrt.ru/" TargetMode="Externa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hyperlink" Target="mailto:info@rlcrt.ru" TargetMode="External"/><Relationship Id="rId5" Type="http://schemas.openxmlformats.org/officeDocument/2006/relationships/image" Target="../media/image9.png"/><Relationship Id="rId4" Type="http://schemas.openxmlformats.org/officeDocument/2006/relationships/hyperlink" Target="mailto:sales@rlcrt.ru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hyperlink" Target="mailto:info@rlcrt.ru" TargetMode="External"/><Relationship Id="rId4" Type="http://schemas.openxmlformats.org/officeDocument/2006/relationships/hyperlink" Target="http://www.rlcrt.ru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tiff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019575" y="2514404"/>
            <a:ext cx="4805153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РЕГИОНАЛЬНАЯ</a:t>
            </a:r>
          </a:p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ЛИЗИНГОВАЯ</a:t>
            </a:r>
          </a:p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КОМПАНИЯ</a:t>
            </a:r>
            <a:endParaRPr lang="ru-RU" sz="3600" dirty="0">
              <a:solidFill>
                <a:srgbClr val="0070C0"/>
              </a:solidFill>
              <a:latin typeface="Franklin Gothic Demi Cond" charset="0"/>
              <a:ea typeface="Franklin Gothic Demi Cond" charset="0"/>
              <a:cs typeface="Franklin Gothic Demi Cond" charset="0"/>
            </a:endParaRPr>
          </a:p>
          <a:p>
            <a:r>
              <a:rPr lang="ru-RU" sz="2400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Республики Татарстан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862554" y="6183258"/>
            <a:ext cx="1751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rgbClr val="0070C0"/>
                </a:solidFill>
                <a:latin typeface="Baghdad" charset="-78"/>
                <a:ea typeface="Baghdad" charset="-78"/>
                <a:cs typeface="Baghdad" charset="-78"/>
              </a:rPr>
              <a:t>Казань 2018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7360170" y="0"/>
            <a:ext cx="4805666" cy="3482313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рямоугольник 21"/>
          <p:cNvSpPr/>
          <p:nvPr/>
        </p:nvSpPr>
        <p:spPr>
          <a:xfrm>
            <a:off x="7360170" y="3482313"/>
            <a:ext cx="4805666" cy="3375687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Ромб 22"/>
          <p:cNvSpPr/>
          <p:nvPr/>
        </p:nvSpPr>
        <p:spPr>
          <a:xfrm>
            <a:off x="6050604" y="2264229"/>
            <a:ext cx="2559995" cy="2423885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 flipV="1">
            <a:off x="428775" y="2335454"/>
            <a:ext cx="6619364" cy="11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 flipV="1">
            <a:off x="428775" y="4647718"/>
            <a:ext cx="6619364" cy="11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Рисунок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6458" y="2573854"/>
            <a:ext cx="1869429" cy="1816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951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Поставщики высокотехнологичной и инновационной продукции для крупнейших заказчиков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653033"/>
              </p:ext>
            </p:extLst>
          </p:nvPr>
        </p:nvGraphicFramePr>
        <p:xfrm>
          <a:off x="459511" y="3264341"/>
          <a:ext cx="5636489" cy="3126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6847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3240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57264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45660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8454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354670" y="1076833"/>
            <a:ext cx="54800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высокотехнологичной и инновационной продукции для крупнейших заказчиков»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производства, первичной и (или) последующей (промышленной) переработки высокотехнологичной и (или) инновационной продукции, включенной в перечни товаров, работ, услуг, удовлетворяющих критериям отнесения к инновационной продукции, высокотехнологичной продукции, утвержденные заказчиками в соответствии с Федеральным законом от 18 июля 2011 г. № 223-ФЗ «О закупках товаров, работ, услуг отдельными видами юридических лиц»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6507648" y="3844097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7545786" y="3865984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является поставщиком конкретных и отдельных заказчиков, определяемых Правительством Российской Федерации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6443220" y="1201890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6443220" y="330047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xmlns="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xmlns="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xmlns="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>
            <a:cxnSpLocks/>
          </p:cNvCxnSpPr>
          <p:nvPr/>
        </p:nvCxnSpPr>
        <p:spPr>
          <a:xfrm>
            <a:off x="449492" y="1661608"/>
            <a:ext cx="5385277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61608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2" y="3678113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396009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6444828" y="4548389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7241246" y="4928059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9557869" y="4961251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6863777" y="516890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9557869" y="529872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7233768" y="5592814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8995397" y="5617063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52" name="Freeform 34">
            <a:extLst>
              <a:ext uri="{FF2B5EF4-FFF2-40B4-BE49-F238E27FC236}">
                <a16:creationId xmlns:a16="http://schemas.microsoft.com/office/drawing/2014/main" xmlns="" id="{6F0AB08F-819E-4FE5-A170-A8C99B53A9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1535" y="2157728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53" name="Group 317">
            <a:extLst>
              <a:ext uri="{FF2B5EF4-FFF2-40B4-BE49-F238E27FC236}">
                <a16:creationId xmlns:a16="http://schemas.microsoft.com/office/drawing/2014/main" xmlns="" id="{D69512B0-8788-4D9D-A56A-A86C6D9AF0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94534" y="2202988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54" name="Freeform 318">
              <a:extLst>
                <a:ext uri="{FF2B5EF4-FFF2-40B4-BE49-F238E27FC236}">
                  <a16:creationId xmlns:a16="http://schemas.microsoft.com/office/drawing/2014/main" xmlns="" id="{F38DF7A2-0EF2-4094-8F8A-83583B0C8B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5" name="Freeform 319">
              <a:extLst>
                <a:ext uri="{FF2B5EF4-FFF2-40B4-BE49-F238E27FC236}">
                  <a16:creationId xmlns:a16="http://schemas.microsoft.com/office/drawing/2014/main" xmlns="" id="{9BAC82F6-5848-467B-A6E9-22B4E169F8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</p:spTree>
    <p:extLst>
      <p:ext uri="{BB962C8B-B14F-4D97-AF65-F5344CB8AC3E}">
        <p14:creationId xmlns:p14="http://schemas.microsoft.com/office/powerpoint/2010/main" val="20576155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Поставщики крупнейших заказчиков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4892583"/>
              </p:ext>
            </p:extLst>
          </p:nvPr>
        </p:nvGraphicFramePr>
        <p:xfrm>
          <a:off x="459511" y="3264341"/>
          <a:ext cx="5636489" cy="3126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6847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3240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57264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45660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8454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354670" y="1076833"/>
            <a:ext cx="54800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крупнейших заказчиков»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13926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6421363" y="3807964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7459501" y="3829851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является поставщиком конкретных и отдельных заказчиков, определяемых Правительством Российской Федерации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6443220" y="1201890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6356935" y="3264341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xmlns="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xmlns="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xmlns="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61608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434697" y="3641980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09988" y="3923958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6358543" y="4512256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7154961" y="4891926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9471584" y="4925118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6777492" y="5132773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9471584" y="5262596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7147483" y="5556681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8909112" y="5580930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52" name="Freeform 34">
            <a:extLst>
              <a:ext uri="{FF2B5EF4-FFF2-40B4-BE49-F238E27FC236}">
                <a16:creationId xmlns:a16="http://schemas.microsoft.com/office/drawing/2014/main" xmlns="" id="{6F0AB08F-819E-4FE5-A170-A8C99B53A9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1535" y="2157728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379214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Дальневосточный федеральный округ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59511" y="3264340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«ДФО»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5619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используется на территории Дальневосточного федерального округа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6507648" y="3785753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7532451" y="380660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и (или) осуществляет деятельность на территории Дальневосточного федерального округа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6429885" y="3241092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xmlns="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xmlns="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xmlns="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18731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00709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6431493" y="448900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7227911" y="486867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9544534" y="490186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6850442" y="510952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9544534" y="523934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7220433" y="553343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8992350" y="5544867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grpSp>
        <p:nvGrpSpPr>
          <p:cNvPr id="38" name="Группа 37">
            <a:extLst>
              <a:ext uri="{FF2B5EF4-FFF2-40B4-BE49-F238E27FC236}">
                <a16:creationId xmlns:a16="http://schemas.microsoft.com/office/drawing/2014/main" xmlns="" id="{3810ADAA-E80D-4179-AA9E-98EC6552DAA4}"/>
              </a:ext>
            </a:extLst>
          </p:cNvPr>
          <p:cNvGrpSpPr/>
          <p:nvPr/>
        </p:nvGrpSpPr>
        <p:grpSpPr>
          <a:xfrm>
            <a:off x="2145072" y="2152820"/>
            <a:ext cx="1130144" cy="633508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39" name="Freeform 5">
              <a:extLst>
                <a:ext uri="{FF2B5EF4-FFF2-40B4-BE49-F238E27FC236}">
                  <a16:creationId xmlns:a16="http://schemas.microsoft.com/office/drawing/2014/main" xmlns="" id="{E7340778-2F0B-44A0-A98D-BDDDB4117D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xmlns="" id="{81A0CF6D-2C9C-400F-95BE-CFD3EADD0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xmlns="" id="{8DA5B087-2864-4905-9E44-4490255C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8" name="Freeform 8">
              <a:extLst>
                <a:ext uri="{FF2B5EF4-FFF2-40B4-BE49-F238E27FC236}">
                  <a16:creationId xmlns:a16="http://schemas.microsoft.com/office/drawing/2014/main" xmlns="" id="{68653CED-FB34-462E-8B6F-303E826E8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xmlns="" id="{1A3E1E72-0A62-49CB-A672-F7675E16CD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xmlns="" id="{1BFB4E35-D074-4139-8717-543412372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xmlns="" id="{92AA1C90-E18F-43D2-A620-E82C3049B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xmlns="" id="{5023CC26-DC87-4A34-AF92-6A9A0EEDF3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xmlns="" id="{82F01D5A-8105-4B9B-8BFC-BD62A80D2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xmlns="" id="{A39C0325-8A73-403A-A01F-6D0E2D237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xmlns="" id="{B2F75687-4BC4-4BC9-91C4-2113BB995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xmlns="" id="{1F79F3D6-2DFB-4CBF-B533-3219ADE4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xmlns="" id="{AA8EEEA9-84C4-425E-BEC3-6F844F64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xmlns="" id="{52F32CC0-FA82-4C02-8A7E-572D6F1D4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9" name="Freeform 22">
              <a:extLst>
                <a:ext uri="{FF2B5EF4-FFF2-40B4-BE49-F238E27FC236}">
                  <a16:creationId xmlns:a16="http://schemas.microsoft.com/office/drawing/2014/main" xmlns="" id="{7BBE225D-FFE8-408B-AE82-99F0FB964A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0" name="Freeform 23">
              <a:extLst>
                <a:ext uri="{FF2B5EF4-FFF2-40B4-BE49-F238E27FC236}">
                  <a16:creationId xmlns:a16="http://schemas.microsoft.com/office/drawing/2014/main" xmlns="" id="{955A72AA-D86B-47A4-9854-E57323D0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1" name="Freeform 24">
              <a:extLst>
                <a:ext uri="{FF2B5EF4-FFF2-40B4-BE49-F238E27FC236}">
                  <a16:creationId xmlns:a16="http://schemas.microsoft.com/office/drawing/2014/main" xmlns="" id="{7803E822-A6B0-4FFB-9B00-2787F9522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2" name="Freeform 25">
              <a:extLst>
                <a:ext uri="{FF2B5EF4-FFF2-40B4-BE49-F238E27FC236}">
                  <a16:creationId xmlns:a16="http://schemas.microsoft.com/office/drawing/2014/main" xmlns="" id="{9D4E9501-74EC-4F4C-A453-81346E8053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26">
              <a:extLst>
                <a:ext uri="{FF2B5EF4-FFF2-40B4-BE49-F238E27FC236}">
                  <a16:creationId xmlns:a16="http://schemas.microsoft.com/office/drawing/2014/main" xmlns="" id="{316347E4-8660-40AB-B03D-18179599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27">
              <a:extLst>
                <a:ext uri="{FF2B5EF4-FFF2-40B4-BE49-F238E27FC236}">
                  <a16:creationId xmlns:a16="http://schemas.microsoft.com/office/drawing/2014/main" xmlns="" id="{071DBD5E-7BE7-4864-A802-53D3117C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28">
              <a:extLst>
                <a:ext uri="{FF2B5EF4-FFF2-40B4-BE49-F238E27FC236}">
                  <a16:creationId xmlns:a16="http://schemas.microsoft.com/office/drawing/2014/main" xmlns="" id="{2860815F-1FCF-428A-A54D-6373DE8D3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29">
              <a:extLst>
                <a:ext uri="{FF2B5EF4-FFF2-40B4-BE49-F238E27FC236}">
                  <a16:creationId xmlns:a16="http://schemas.microsoft.com/office/drawing/2014/main" xmlns="" id="{684C3422-CC0D-40D8-8335-D688CA43B5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7" name="Freeform 30">
              <a:extLst>
                <a:ext uri="{FF2B5EF4-FFF2-40B4-BE49-F238E27FC236}">
                  <a16:creationId xmlns:a16="http://schemas.microsoft.com/office/drawing/2014/main" xmlns="" id="{ED9E9F15-A9D4-46CF-967C-86FFE94703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31">
              <a:extLst>
                <a:ext uri="{FF2B5EF4-FFF2-40B4-BE49-F238E27FC236}">
                  <a16:creationId xmlns:a16="http://schemas.microsoft.com/office/drawing/2014/main" xmlns="" id="{3DCD2C40-7D43-4794-9993-5208D855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32">
              <a:extLst>
                <a:ext uri="{FF2B5EF4-FFF2-40B4-BE49-F238E27FC236}">
                  <a16:creationId xmlns:a16="http://schemas.microsoft.com/office/drawing/2014/main" xmlns="" id="{33E393B4-D5E2-451C-903C-23025AA77C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33">
              <a:extLst>
                <a:ext uri="{FF2B5EF4-FFF2-40B4-BE49-F238E27FC236}">
                  <a16:creationId xmlns:a16="http://schemas.microsoft.com/office/drawing/2014/main" xmlns="" id="{D1A8DA21-E4C1-4D07-A91C-3D7B84256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1" name="Freeform 34">
              <a:extLst>
                <a:ext uri="{FF2B5EF4-FFF2-40B4-BE49-F238E27FC236}">
                  <a16:creationId xmlns:a16="http://schemas.microsoft.com/office/drawing/2014/main" xmlns="" id="{CE740D11-92CA-4C4D-8776-73C4371AB1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35">
              <a:extLst>
                <a:ext uri="{FF2B5EF4-FFF2-40B4-BE49-F238E27FC236}">
                  <a16:creationId xmlns:a16="http://schemas.microsoft.com/office/drawing/2014/main" xmlns="" id="{1CD7E85C-2B6C-45B4-95CA-FF15EAF16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36">
              <a:extLst>
                <a:ext uri="{FF2B5EF4-FFF2-40B4-BE49-F238E27FC236}">
                  <a16:creationId xmlns:a16="http://schemas.microsoft.com/office/drawing/2014/main" xmlns="" id="{02D7CDD6-BA6B-4047-949C-6BA79DC0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37">
              <a:extLst>
                <a:ext uri="{FF2B5EF4-FFF2-40B4-BE49-F238E27FC236}">
                  <a16:creationId xmlns:a16="http://schemas.microsoft.com/office/drawing/2014/main" xmlns="" id="{635D2BA6-9B4D-4163-B779-E9D31167A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5" name="Freeform 38">
              <a:extLst>
                <a:ext uri="{FF2B5EF4-FFF2-40B4-BE49-F238E27FC236}">
                  <a16:creationId xmlns:a16="http://schemas.microsoft.com/office/drawing/2014/main" xmlns="" id="{EE290CDC-E76E-4B3C-8271-7773015875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39">
              <a:extLst>
                <a:ext uri="{FF2B5EF4-FFF2-40B4-BE49-F238E27FC236}">
                  <a16:creationId xmlns:a16="http://schemas.microsoft.com/office/drawing/2014/main" xmlns="" id="{5507916B-6EDC-4675-B33A-F7EABAEA4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7" name="Freeform 40">
              <a:extLst>
                <a:ext uri="{FF2B5EF4-FFF2-40B4-BE49-F238E27FC236}">
                  <a16:creationId xmlns:a16="http://schemas.microsoft.com/office/drawing/2014/main" xmlns="" id="{CC550473-3819-4CE9-9F5D-F3E59D5CC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8" name="Freeform 42">
              <a:extLst>
                <a:ext uri="{FF2B5EF4-FFF2-40B4-BE49-F238E27FC236}">
                  <a16:creationId xmlns:a16="http://schemas.microsoft.com/office/drawing/2014/main" xmlns="" id="{3E05592F-728B-4DF2-B8A6-10AC009C4E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xmlns="" id="{B151110E-0CDD-429D-A966-5EF69D345A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44">
              <a:extLst>
                <a:ext uri="{FF2B5EF4-FFF2-40B4-BE49-F238E27FC236}">
                  <a16:creationId xmlns:a16="http://schemas.microsoft.com/office/drawing/2014/main" xmlns="" id="{0B3BEC6F-BA3B-4D80-9A0D-0793E3138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xmlns="" id="{96A6D070-C395-47D9-A228-E6A9C8D0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xmlns="" id="{4A62F0B7-D8F3-45FE-8B6B-B64AA07D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47">
              <a:extLst>
                <a:ext uri="{FF2B5EF4-FFF2-40B4-BE49-F238E27FC236}">
                  <a16:creationId xmlns:a16="http://schemas.microsoft.com/office/drawing/2014/main" xmlns="" id="{5917AD7E-9A42-4042-AEE0-F1296402A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48">
              <a:extLst>
                <a:ext uri="{FF2B5EF4-FFF2-40B4-BE49-F238E27FC236}">
                  <a16:creationId xmlns:a16="http://schemas.microsoft.com/office/drawing/2014/main" xmlns="" id="{CB11546C-75B1-4E26-B599-3F36051E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xmlns="" id="{CEFA2B86-37F5-49E4-8104-FC41EA370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xmlns="" id="{3BA44205-286B-4563-B5D8-961B14925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51">
              <a:extLst>
                <a:ext uri="{FF2B5EF4-FFF2-40B4-BE49-F238E27FC236}">
                  <a16:creationId xmlns:a16="http://schemas.microsoft.com/office/drawing/2014/main" xmlns="" id="{FCCEB69B-6BCC-451C-90E2-03D88B1832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52">
              <a:extLst>
                <a:ext uri="{FF2B5EF4-FFF2-40B4-BE49-F238E27FC236}">
                  <a16:creationId xmlns:a16="http://schemas.microsoft.com/office/drawing/2014/main" xmlns="" id="{0CEA678B-DA46-4E29-9355-02642E0CB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53">
              <a:extLst>
                <a:ext uri="{FF2B5EF4-FFF2-40B4-BE49-F238E27FC236}">
                  <a16:creationId xmlns:a16="http://schemas.microsoft.com/office/drawing/2014/main" xmlns="" id="{9D4C3D14-853F-4697-A736-A0CF2CA1A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55">
              <a:extLst>
                <a:ext uri="{FF2B5EF4-FFF2-40B4-BE49-F238E27FC236}">
                  <a16:creationId xmlns:a16="http://schemas.microsoft.com/office/drawing/2014/main" xmlns="" id="{A92F86CA-98F5-49E6-9B7A-1270F2D1D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56">
              <a:extLst>
                <a:ext uri="{FF2B5EF4-FFF2-40B4-BE49-F238E27FC236}">
                  <a16:creationId xmlns:a16="http://schemas.microsoft.com/office/drawing/2014/main" xmlns="" id="{44AC4705-0A20-41B9-A623-1E85ED151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57">
              <a:extLst>
                <a:ext uri="{FF2B5EF4-FFF2-40B4-BE49-F238E27FC236}">
                  <a16:creationId xmlns:a16="http://schemas.microsoft.com/office/drawing/2014/main" xmlns="" id="{F9929353-FF4A-48C1-A021-E85A77CE1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58">
              <a:extLst>
                <a:ext uri="{FF2B5EF4-FFF2-40B4-BE49-F238E27FC236}">
                  <a16:creationId xmlns:a16="http://schemas.microsoft.com/office/drawing/2014/main" xmlns="" id="{DCBECC34-942C-4EB9-997C-01FEA93B2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59">
              <a:extLst>
                <a:ext uri="{FF2B5EF4-FFF2-40B4-BE49-F238E27FC236}">
                  <a16:creationId xmlns:a16="http://schemas.microsoft.com/office/drawing/2014/main" xmlns="" id="{0EEB3148-45C9-4C5A-A2FA-042FBAF84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60">
              <a:extLst>
                <a:ext uri="{FF2B5EF4-FFF2-40B4-BE49-F238E27FC236}">
                  <a16:creationId xmlns:a16="http://schemas.microsoft.com/office/drawing/2014/main" xmlns="" id="{36E4E162-2088-44F3-9409-926A5D096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61">
              <a:extLst>
                <a:ext uri="{FF2B5EF4-FFF2-40B4-BE49-F238E27FC236}">
                  <a16:creationId xmlns:a16="http://schemas.microsoft.com/office/drawing/2014/main" xmlns="" id="{117B7466-39E6-47CF-8772-665FB63C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62">
              <a:extLst>
                <a:ext uri="{FF2B5EF4-FFF2-40B4-BE49-F238E27FC236}">
                  <a16:creationId xmlns:a16="http://schemas.microsoft.com/office/drawing/2014/main" xmlns="" id="{BA1E8B48-9EF3-4EDF-9D81-C0B3EC65B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63">
              <a:extLst>
                <a:ext uri="{FF2B5EF4-FFF2-40B4-BE49-F238E27FC236}">
                  <a16:creationId xmlns:a16="http://schemas.microsoft.com/office/drawing/2014/main" xmlns="" id="{6E72C128-1644-4471-AC65-40217AA08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64">
              <a:extLst>
                <a:ext uri="{FF2B5EF4-FFF2-40B4-BE49-F238E27FC236}">
                  <a16:creationId xmlns:a16="http://schemas.microsoft.com/office/drawing/2014/main" xmlns="" id="{0F41E8CA-F5C3-43B3-9E40-74A54E127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65">
              <a:extLst>
                <a:ext uri="{FF2B5EF4-FFF2-40B4-BE49-F238E27FC236}">
                  <a16:creationId xmlns:a16="http://schemas.microsoft.com/office/drawing/2014/main" xmlns="" id="{0D0ED747-B93B-4590-9818-E1ED650E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66">
              <a:extLst>
                <a:ext uri="{FF2B5EF4-FFF2-40B4-BE49-F238E27FC236}">
                  <a16:creationId xmlns:a16="http://schemas.microsoft.com/office/drawing/2014/main" xmlns="" id="{9602907B-5DC1-42D6-B0A4-33DCBFB62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67">
              <a:extLst>
                <a:ext uri="{FF2B5EF4-FFF2-40B4-BE49-F238E27FC236}">
                  <a16:creationId xmlns:a16="http://schemas.microsoft.com/office/drawing/2014/main" xmlns="" id="{39F963B7-B730-4283-806D-956B593D1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Freeform 68">
              <a:extLst>
                <a:ext uri="{FF2B5EF4-FFF2-40B4-BE49-F238E27FC236}">
                  <a16:creationId xmlns:a16="http://schemas.microsoft.com/office/drawing/2014/main" xmlns="" id="{2FB89916-4FCF-4F6B-9BE1-DCB078E575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69">
              <a:extLst>
                <a:ext uri="{FF2B5EF4-FFF2-40B4-BE49-F238E27FC236}">
                  <a16:creationId xmlns:a16="http://schemas.microsoft.com/office/drawing/2014/main" xmlns="" id="{90AE196F-27FF-4492-A068-8052ADF6B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70">
              <a:extLst>
                <a:ext uri="{FF2B5EF4-FFF2-40B4-BE49-F238E27FC236}">
                  <a16:creationId xmlns:a16="http://schemas.microsoft.com/office/drawing/2014/main" xmlns="" id="{40FF7CB2-8E9E-4D27-8F5E-F70D64B1C3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71">
              <a:extLst>
                <a:ext uri="{FF2B5EF4-FFF2-40B4-BE49-F238E27FC236}">
                  <a16:creationId xmlns:a16="http://schemas.microsoft.com/office/drawing/2014/main" xmlns="" id="{34A724BB-F0F0-4A47-B0D1-E4A153D84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72">
              <a:extLst>
                <a:ext uri="{FF2B5EF4-FFF2-40B4-BE49-F238E27FC236}">
                  <a16:creationId xmlns:a16="http://schemas.microsoft.com/office/drawing/2014/main" xmlns="" id="{8D25A1F1-7F77-4234-9FEE-8133BA6420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73">
              <a:extLst>
                <a:ext uri="{FF2B5EF4-FFF2-40B4-BE49-F238E27FC236}">
                  <a16:creationId xmlns:a16="http://schemas.microsoft.com/office/drawing/2014/main" xmlns="" id="{05102461-4123-4B6D-8396-F45EE6DC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74">
              <a:extLst>
                <a:ext uri="{FF2B5EF4-FFF2-40B4-BE49-F238E27FC236}">
                  <a16:creationId xmlns:a16="http://schemas.microsoft.com/office/drawing/2014/main" xmlns="" id="{5F3E8584-0485-4F60-983D-16702A739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75">
              <a:extLst>
                <a:ext uri="{FF2B5EF4-FFF2-40B4-BE49-F238E27FC236}">
                  <a16:creationId xmlns:a16="http://schemas.microsoft.com/office/drawing/2014/main" xmlns="" id="{EBFAF405-9E2C-42E3-9C1F-E53A8C95B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76">
              <a:extLst>
                <a:ext uri="{FF2B5EF4-FFF2-40B4-BE49-F238E27FC236}">
                  <a16:creationId xmlns:a16="http://schemas.microsoft.com/office/drawing/2014/main" xmlns="" id="{7430E6EE-E82B-4E63-8015-7082A22D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77">
              <a:extLst>
                <a:ext uri="{FF2B5EF4-FFF2-40B4-BE49-F238E27FC236}">
                  <a16:creationId xmlns:a16="http://schemas.microsoft.com/office/drawing/2014/main" xmlns="" id="{5FFD51B4-E1B6-4436-AC91-5825D250F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78">
              <a:extLst>
                <a:ext uri="{FF2B5EF4-FFF2-40B4-BE49-F238E27FC236}">
                  <a16:creationId xmlns:a16="http://schemas.microsoft.com/office/drawing/2014/main" xmlns="" id="{8FB0C67E-0796-43F5-966A-F1B022F3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79">
              <a:extLst>
                <a:ext uri="{FF2B5EF4-FFF2-40B4-BE49-F238E27FC236}">
                  <a16:creationId xmlns:a16="http://schemas.microsoft.com/office/drawing/2014/main" xmlns="" id="{4FD8F8A3-2166-4EA2-8F81-D4692E01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80">
              <a:extLst>
                <a:ext uri="{FF2B5EF4-FFF2-40B4-BE49-F238E27FC236}">
                  <a16:creationId xmlns:a16="http://schemas.microsoft.com/office/drawing/2014/main" xmlns="" id="{77800FF4-CD21-4C35-BD42-865DF0931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84">
              <a:extLst>
                <a:ext uri="{FF2B5EF4-FFF2-40B4-BE49-F238E27FC236}">
                  <a16:creationId xmlns:a16="http://schemas.microsoft.com/office/drawing/2014/main" xmlns="" id="{486E9457-C838-48AC-A1DE-81441A29B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85">
              <a:extLst>
                <a:ext uri="{FF2B5EF4-FFF2-40B4-BE49-F238E27FC236}">
                  <a16:creationId xmlns:a16="http://schemas.microsoft.com/office/drawing/2014/main" xmlns="" id="{216D83DC-6A9C-4A6A-A84D-AA568B872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86">
              <a:extLst>
                <a:ext uri="{FF2B5EF4-FFF2-40B4-BE49-F238E27FC236}">
                  <a16:creationId xmlns:a16="http://schemas.microsoft.com/office/drawing/2014/main" xmlns="" id="{BDC8A2CC-FA39-4B54-8408-4154BC53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87">
              <a:extLst>
                <a:ext uri="{FF2B5EF4-FFF2-40B4-BE49-F238E27FC236}">
                  <a16:creationId xmlns:a16="http://schemas.microsoft.com/office/drawing/2014/main" xmlns="" id="{18F479E8-41CF-4344-99EB-DA38A154D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88">
              <a:extLst>
                <a:ext uri="{FF2B5EF4-FFF2-40B4-BE49-F238E27FC236}">
                  <a16:creationId xmlns:a16="http://schemas.microsoft.com/office/drawing/2014/main" xmlns="" id="{80805E23-836C-4533-852D-93A394DAA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89">
              <a:extLst>
                <a:ext uri="{FF2B5EF4-FFF2-40B4-BE49-F238E27FC236}">
                  <a16:creationId xmlns:a16="http://schemas.microsoft.com/office/drawing/2014/main" xmlns="" id="{65B65ABF-9535-431B-8531-ACB825208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90">
              <a:extLst>
                <a:ext uri="{FF2B5EF4-FFF2-40B4-BE49-F238E27FC236}">
                  <a16:creationId xmlns:a16="http://schemas.microsoft.com/office/drawing/2014/main" xmlns="" id="{6C7BB32D-9B42-4304-BED5-EF369A02AA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91">
              <a:extLst>
                <a:ext uri="{FF2B5EF4-FFF2-40B4-BE49-F238E27FC236}">
                  <a16:creationId xmlns:a16="http://schemas.microsoft.com/office/drawing/2014/main" xmlns="" id="{BCC9F1C4-D97E-476D-9A43-E80A3B6F32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92">
              <a:extLst>
                <a:ext uri="{FF2B5EF4-FFF2-40B4-BE49-F238E27FC236}">
                  <a16:creationId xmlns:a16="http://schemas.microsoft.com/office/drawing/2014/main" xmlns="" id="{E5E4AC08-F39E-4608-965A-FE9BEBEF0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xmlns="" id="{F6AF86DD-8D9F-4F68-A1C7-0C5BD66DD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Rectangle 94">
              <a:extLst>
                <a:ext uri="{FF2B5EF4-FFF2-40B4-BE49-F238E27FC236}">
                  <a16:creationId xmlns:a16="http://schemas.microsoft.com/office/drawing/2014/main" xmlns="" id="{923EFC4B-86C3-4368-B4D1-B853935E8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95">
              <a:extLst>
                <a:ext uri="{FF2B5EF4-FFF2-40B4-BE49-F238E27FC236}">
                  <a16:creationId xmlns:a16="http://schemas.microsoft.com/office/drawing/2014/main" xmlns="" id="{9E3B5DE0-3BE3-4919-A9D3-4DA259354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96">
              <a:extLst>
                <a:ext uri="{FF2B5EF4-FFF2-40B4-BE49-F238E27FC236}">
                  <a16:creationId xmlns:a16="http://schemas.microsoft.com/office/drawing/2014/main" xmlns="" id="{F01CC5A3-B074-4BC1-A85D-EF5058D9A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97">
              <a:extLst>
                <a:ext uri="{FF2B5EF4-FFF2-40B4-BE49-F238E27FC236}">
                  <a16:creationId xmlns:a16="http://schemas.microsoft.com/office/drawing/2014/main" xmlns="" id="{A211C4AB-057A-4DBC-8DFE-3DA780E021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98">
              <a:extLst>
                <a:ext uri="{FF2B5EF4-FFF2-40B4-BE49-F238E27FC236}">
                  <a16:creationId xmlns:a16="http://schemas.microsoft.com/office/drawing/2014/main" xmlns="" id="{F9470660-1B15-4726-8E74-9BAFE2F69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99">
              <a:extLst>
                <a:ext uri="{FF2B5EF4-FFF2-40B4-BE49-F238E27FC236}">
                  <a16:creationId xmlns:a16="http://schemas.microsoft.com/office/drawing/2014/main" xmlns="" id="{5EEDF60E-13D4-4445-8607-92D1F3FF5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100">
              <a:extLst>
                <a:ext uri="{FF2B5EF4-FFF2-40B4-BE49-F238E27FC236}">
                  <a16:creationId xmlns:a16="http://schemas.microsoft.com/office/drawing/2014/main" xmlns="" id="{4589432E-39ED-477B-A6AD-C1630A6220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101">
              <a:extLst>
                <a:ext uri="{FF2B5EF4-FFF2-40B4-BE49-F238E27FC236}">
                  <a16:creationId xmlns:a16="http://schemas.microsoft.com/office/drawing/2014/main" xmlns="" id="{30A9BC9A-64ED-4AA0-94ED-A61EDBA27F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102">
              <a:extLst>
                <a:ext uri="{FF2B5EF4-FFF2-40B4-BE49-F238E27FC236}">
                  <a16:creationId xmlns:a16="http://schemas.microsoft.com/office/drawing/2014/main" xmlns="" id="{5E13850C-DAEB-48FA-BB85-36E402FDA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103">
              <a:extLst>
                <a:ext uri="{FF2B5EF4-FFF2-40B4-BE49-F238E27FC236}">
                  <a16:creationId xmlns:a16="http://schemas.microsoft.com/office/drawing/2014/main" xmlns="" id="{6E05D04C-4771-4498-B283-C110F035C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104">
              <a:extLst>
                <a:ext uri="{FF2B5EF4-FFF2-40B4-BE49-F238E27FC236}">
                  <a16:creationId xmlns:a16="http://schemas.microsoft.com/office/drawing/2014/main" xmlns="" id="{0E7576F1-C78D-49DB-AD17-3C0780A111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Freeform 105">
              <a:extLst>
                <a:ext uri="{FF2B5EF4-FFF2-40B4-BE49-F238E27FC236}">
                  <a16:creationId xmlns:a16="http://schemas.microsoft.com/office/drawing/2014/main" xmlns="" id="{E6C16527-C2FD-470D-AC2D-812081D476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106">
              <a:extLst>
                <a:ext uri="{FF2B5EF4-FFF2-40B4-BE49-F238E27FC236}">
                  <a16:creationId xmlns:a16="http://schemas.microsoft.com/office/drawing/2014/main" xmlns="" id="{F1E8B20C-534C-4445-A3D6-99F64BD18E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107">
              <a:extLst>
                <a:ext uri="{FF2B5EF4-FFF2-40B4-BE49-F238E27FC236}">
                  <a16:creationId xmlns:a16="http://schemas.microsoft.com/office/drawing/2014/main" xmlns="" id="{2071E63D-3A9D-420E-94C4-55F903C20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108">
              <a:extLst>
                <a:ext uri="{FF2B5EF4-FFF2-40B4-BE49-F238E27FC236}">
                  <a16:creationId xmlns:a16="http://schemas.microsoft.com/office/drawing/2014/main" xmlns="" id="{A0ADBFBB-B168-4ABE-9CF4-CD89026CCA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109">
              <a:extLst>
                <a:ext uri="{FF2B5EF4-FFF2-40B4-BE49-F238E27FC236}">
                  <a16:creationId xmlns:a16="http://schemas.microsoft.com/office/drawing/2014/main" xmlns="" id="{88B59ADA-3216-4D31-B0A9-8BC75C40E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110">
              <a:extLst>
                <a:ext uri="{FF2B5EF4-FFF2-40B4-BE49-F238E27FC236}">
                  <a16:creationId xmlns:a16="http://schemas.microsoft.com/office/drawing/2014/main" xmlns="" id="{F5FC46C3-C942-4FE9-993E-851A0A5E4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11">
              <a:extLst>
                <a:ext uri="{FF2B5EF4-FFF2-40B4-BE49-F238E27FC236}">
                  <a16:creationId xmlns:a16="http://schemas.microsoft.com/office/drawing/2014/main" xmlns="" id="{3325C18F-1643-425B-AAFC-79AA2193F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12">
              <a:extLst>
                <a:ext uri="{FF2B5EF4-FFF2-40B4-BE49-F238E27FC236}">
                  <a16:creationId xmlns:a16="http://schemas.microsoft.com/office/drawing/2014/main" xmlns="" id="{9F3CE02A-517D-4043-AB8C-BB339382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13">
              <a:extLst>
                <a:ext uri="{FF2B5EF4-FFF2-40B4-BE49-F238E27FC236}">
                  <a16:creationId xmlns:a16="http://schemas.microsoft.com/office/drawing/2014/main" xmlns="" id="{4A586BDD-902A-47FA-80A5-FBD26A7FF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14">
              <a:extLst>
                <a:ext uri="{FF2B5EF4-FFF2-40B4-BE49-F238E27FC236}">
                  <a16:creationId xmlns:a16="http://schemas.microsoft.com/office/drawing/2014/main" xmlns="" id="{E2B531B7-1B2D-40EB-96B9-A2798F838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xmlns="" id="{418B7CA3-BCBC-4C2A-8F82-A750659E6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16">
              <a:extLst>
                <a:ext uri="{FF2B5EF4-FFF2-40B4-BE49-F238E27FC236}">
                  <a16:creationId xmlns:a16="http://schemas.microsoft.com/office/drawing/2014/main" xmlns="" id="{B48F617D-D7AE-493B-A0A8-1C572AA924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17">
              <a:extLst>
                <a:ext uri="{FF2B5EF4-FFF2-40B4-BE49-F238E27FC236}">
                  <a16:creationId xmlns:a16="http://schemas.microsoft.com/office/drawing/2014/main" xmlns="" id="{4BC29B86-9DAD-43B4-8FB2-13ECF4AF4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18">
              <a:extLst>
                <a:ext uri="{FF2B5EF4-FFF2-40B4-BE49-F238E27FC236}">
                  <a16:creationId xmlns:a16="http://schemas.microsoft.com/office/drawing/2014/main" xmlns="" id="{A2606C94-C8EE-495A-976A-724DE455F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19">
              <a:extLst>
                <a:ext uri="{FF2B5EF4-FFF2-40B4-BE49-F238E27FC236}">
                  <a16:creationId xmlns:a16="http://schemas.microsoft.com/office/drawing/2014/main" xmlns="" id="{C5FB183D-B1AF-4CEC-9A49-3B0973F7A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20">
              <a:extLst>
                <a:ext uri="{FF2B5EF4-FFF2-40B4-BE49-F238E27FC236}">
                  <a16:creationId xmlns:a16="http://schemas.microsoft.com/office/drawing/2014/main" xmlns="" id="{D9B13ED7-E8F8-4A95-836E-EC3206F439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21">
              <a:extLst>
                <a:ext uri="{FF2B5EF4-FFF2-40B4-BE49-F238E27FC236}">
                  <a16:creationId xmlns:a16="http://schemas.microsoft.com/office/drawing/2014/main" xmlns="" id="{FCEE126C-5993-4737-B785-59797051FE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22">
              <a:extLst>
                <a:ext uri="{FF2B5EF4-FFF2-40B4-BE49-F238E27FC236}">
                  <a16:creationId xmlns:a16="http://schemas.microsoft.com/office/drawing/2014/main" xmlns="" id="{3C055E59-0A92-4B8E-98E7-EC15C4C918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23">
              <a:extLst>
                <a:ext uri="{FF2B5EF4-FFF2-40B4-BE49-F238E27FC236}">
                  <a16:creationId xmlns:a16="http://schemas.microsoft.com/office/drawing/2014/main" xmlns="" id="{F872D215-1A38-434F-AE3D-2ADBD158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24">
              <a:extLst>
                <a:ext uri="{FF2B5EF4-FFF2-40B4-BE49-F238E27FC236}">
                  <a16:creationId xmlns:a16="http://schemas.microsoft.com/office/drawing/2014/main" xmlns="" id="{18E354A7-3ABE-4EC1-B967-852687D767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25">
              <a:extLst>
                <a:ext uri="{FF2B5EF4-FFF2-40B4-BE49-F238E27FC236}">
                  <a16:creationId xmlns:a16="http://schemas.microsoft.com/office/drawing/2014/main" xmlns="" id="{C8EF58BE-9296-4520-B230-732E4879DE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26">
              <a:extLst>
                <a:ext uri="{FF2B5EF4-FFF2-40B4-BE49-F238E27FC236}">
                  <a16:creationId xmlns:a16="http://schemas.microsoft.com/office/drawing/2014/main" xmlns="" id="{2DA7B769-09B6-4321-BBB1-A8B951E10A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27">
              <a:extLst>
                <a:ext uri="{FF2B5EF4-FFF2-40B4-BE49-F238E27FC236}">
                  <a16:creationId xmlns:a16="http://schemas.microsoft.com/office/drawing/2014/main" xmlns="" id="{FA8A1EA8-7D4C-4889-AD8F-0843D1A86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28">
              <a:extLst>
                <a:ext uri="{FF2B5EF4-FFF2-40B4-BE49-F238E27FC236}">
                  <a16:creationId xmlns:a16="http://schemas.microsoft.com/office/drawing/2014/main" xmlns="" id="{B1DC443D-53D4-4D40-8076-CDE2E2730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29">
              <a:extLst>
                <a:ext uri="{FF2B5EF4-FFF2-40B4-BE49-F238E27FC236}">
                  <a16:creationId xmlns:a16="http://schemas.microsoft.com/office/drawing/2014/main" xmlns="" id="{4E337C43-07A6-446B-AF70-44C5D4A44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2" name="Freeform 130">
              <a:extLst>
                <a:ext uri="{FF2B5EF4-FFF2-40B4-BE49-F238E27FC236}">
                  <a16:creationId xmlns:a16="http://schemas.microsoft.com/office/drawing/2014/main" xmlns="" id="{30BE680D-A5B6-4FA6-8C7D-877CA332F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3" name="Freeform 131">
              <a:extLst>
                <a:ext uri="{FF2B5EF4-FFF2-40B4-BE49-F238E27FC236}">
                  <a16:creationId xmlns:a16="http://schemas.microsoft.com/office/drawing/2014/main" xmlns="" id="{87053212-3B72-432C-A31D-35C465A3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4" name="Freeform 132">
              <a:extLst>
                <a:ext uri="{FF2B5EF4-FFF2-40B4-BE49-F238E27FC236}">
                  <a16:creationId xmlns:a16="http://schemas.microsoft.com/office/drawing/2014/main" xmlns="" id="{DBDC43FE-23A7-470E-9F55-2364A8255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5" name="Freeform 133">
              <a:extLst>
                <a:ext uri="{FF2B5EF4-FFF2-40B4-BE49-F238E27FC236}">
                  <a16:creationId xmlns:a16="http://schemas.microsoft.com/office/drawing/2014/main" xmlns="" id="{2AFDF6F9-09E8-45A6-8E36-60C7335C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6" name="Freeform 134">
              <a:extLst>
                <a:ext uri="{FF2B5EF4-FFF2-40B4-BE49-F238E27FC236}">
                  <a16:creationId xmlns:a16="http://schemas.microsoft.com/office/drawing/2014/main" xmlns="" id="{2162D115-36E7-4DB2-AF45-74D7DB6A9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7" name="Freeform 135">
              <a:extLst>
                <a:ext uri="{FF2B5EF4-FFF2-40B4-BE49-F238E27FC236}">
                  <a16:creationId xmlns:a16="http://schemas.microsoft.com/office/drawing/2014/main" xmlns="" id="{8D485ABC-B1DB-4C81-BFE4-7F65F5446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8" name="Freeform 136">
              <a:extLst>
                <a:ext uri="{FF2B5EF4-FFF2-40B4-BE49-F238E27FC236}">
                  <a16:creationId xmlns:a16="http://schemas.microsoft.com/office/drawing/2014/main" xmlns="" id="{59A3970F-F64B-41AB-B129-BC44F2F49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9" name="Freeform 137">
              <a:extLst>
                <a:ext uri="{FF2B5EF4-FFF2-40B4-BE49-F238E27FC236}">
                  <a16:creationId xmlns:a16="http://schemas.microsoft.com/office/drawing/2014/main" xmlns="" id="{84CC144E-B749-4D1F-8A84-8D247A08C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0" name="Freeform 138">
              <a:extLst>
                <a:ext uri="{FF2B5EF4-FFF2-40B4-BE49-F238E27FC236}">
                  <a16:creationId xmlns:a16="http://schemas.microsoft.com/office/drawing/2014/main" xmlns="" id="{3E6AF6FD-6A4A-4AE0-B76D-E5FE04EFB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1" name="Freeform 139">
              <a:extLst>
                <a:ext uri="{FF2B5EF4-FFF2-40B4-BE49-F238E27FC236}">
                  <a16:creationId xmlns:a16="http://schemas.microsoft.com/office/drawing/2014/main" xmlns="" id="{BBC5CF8F-DF5C-4C3D-AD3C-0892E0CC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2" name="Freeform 140">
              <a:extLst>
                <a:ext uri="{FF2B5EF4-FFF2-40B4-BE49-F238E27FC236}">
                  <a16:creationId xmlns:a16="http://schemas.microsoft.com/office/drawing/2014/main" xmlns="" id="{0CE447E3-9EC1-4BC8-A4CB-FC801A591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3" name="Freeform 141">
              <a:extLst>
                <a:ext uri="{FF2B5EF4-FFF2-40B4-BE49-F238E27FC236}">
                  <a16:creationId xmlns:a16="http://schemas.microsoft.com/office/drawing/2014/main" xmlns="" id="{7B5CA552-30CD-4CD6-8756-EFB0A7076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4" name="Freeform 142">
              <a:extLst>
                <a:ext uri="{FF2B5EF4-FFF2-40B4-BE49-F238E27FC236}">
                  <a16:creationId xmlns:a16="http://schemas.microsoft.com/office/drawing/2014/main" xmlns="" id="{935AF964-AB5F-450A-BED4-65CE73C5E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5" name="Freeform 143">
              <a:extLst>
                <a:ext uri="{FF2B5EF4-FFF2-40B4-BE49-F238E27FC236}">
                  <a16:creationId xmlns:a16="http://schemas.microsoft.com/office/drawing/2014/main" xmlns="" id="{8B79F883-0C74-459A-B05D-F72B98DD3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6" name="Freeform 144">
              <a:extLst>
                <a:ext uri="{FF2B5EF4-FFF2-40B4-BE49-F238E27FC236}">
                  <a16:creationId xmlns:a16="http://schemas.microsoft.com/office/drawing/2014/main" xmlns="" id="{25FF5B07-458F-4E3B-8E3C-1D94B54198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7" name="Freeform 145">
              <a:extLst>
                <a:ext uri="{FF2B5EF4-FFF2-40B4-BE49-F238E27FC236}">
                  <a16:creationId xmlns:a16="http://schemas.microsoft.com/office/drawing/2014/main" xmlns="" id="{E198E8F0-799F-4A3B-B6E7-7B45F8CB1E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8" name="Freeform 146">
              <a:extLst>
                <a:ext uri="{FF2B5EF4-FFF2-40B4-BE49-F238E27FC236}">
                  <a16:creationId xmlns:a16="http://schemas.microsoft.com/office/drawing/2014/main" xmlns="" id="{54C11D43-F13D-4DBE-BCC7-027376126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9" name="Freeform 147">
              <a:extLst>
                <a:ext uri="{FF2B5EF4-FFF2-40B4-BE49-F238E27FC236}">
                  <a16:creationId xmlns:a16="http://schemas.microsoft.com/office/drawing/2014/main" xmlns="" id="{78610977-839F-41F4-A944-70134F2C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0" name="Freeform 148">
              <a:extLst>
                <a:ext uri="{FF2B5EF4-FFF2-40B4-BE49-F238E27FC236}">
                  <a16:creationId xmlns:a16="http://schemas.microsoft.com/office/drawing/2014/main" xmlns="" id="{2BA8A726-734D-4606-9D30-35751AA0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1" name="Freeform 149">
              <a:extLst>
                <a:ext uri="{FF2B5EF4-FFF2-40B4-BE49-F238E27FC236}">
                  <a16:creationId xmlns:a16="http://schemas.microsoft.com/office/drawing/2014/main" xmlns="" id="{DAE012CD-C267-4586-B624-817783A9A9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2" name="Freeform 150">
              <a:extLst>
                <a:ext uri="{FF2B5EF4-FFF2-40B4-BE49-F238E27FC236}">
                  <a16:creationId xmlns:a16="http://schemas.microsoft.com/office/drawing/2014/main" xmlns="" id="{84B2D377-C601-44E5-90CE-7846914DA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3" name="Freeform 151">
              <a:extLst>
                <a:ext uri="{FF2B5EF4-FFF2-40B4-BE49-F238E27FC236}">
                  <a16:creationId xmlns:a16="http://schemas.microsoft.com/office/drawing/2014/main" xmlns="" id="{15EA17B2-D755-4A4C-812B-0F5F1759A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4" name="Freeform 110">
              <a:extLst>
                <a:ext uri="{FF2B5EF4-FFF2-40B4-BE49-F238E27FC236}">
                  <a16:creationId xmlns:a16="http://schemas.microsoft.com/office/drawing/2014/main" xmlns="" id="{93885885-D7C9-4CF6-9665-7156F7EA0DCC}"/>
                </a:ext>
              </a:extLst>
            </p:cNvPr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85" name="Freeform 67">
            <a:extLst>
              <a:ext uri="{FF2B5EF4-FFF2-40B4-BE49-F238E27FC236}">
                <a16:creationId xmlns:a16="http://schemas.microsoft.com/office/drawing/2014/main" xmlns="" id="{A88D8530-DE80-4456-ABAF-E03235849F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23508" y="1932994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837096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Моногорода и ТОСЭР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1166582"/>
              </p:ext>
            </p:extLst>
          </p:nvPr>
        </p:nvGraphicFramePr>
        <p:xfrm>
          <a:off x="459511" y="3264340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«Моногорода и ТОСЭР»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3926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используется на территории моногорода или ТОСЭР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6507648" y="3809001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7532451" y="3829850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и (или) осуществляет деятельность на территории моногородов или территории опережающего социально-экономического развития (ТОСЭР)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6429885" y="3264340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41979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239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6431493" y="4512255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7227911" y="489192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9544534" y="492511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6850442" y="5132772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9544534" y="526259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7220433" y="555668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8992350" y="556811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185" name="Freeform 67">
            <a:extLst>
              <a:ext uri="{FF2B5EF4-FFF2-40B4-BE49-F238E27FC236}">
                <a16:creationId xmlns:a16="http://schemas.microsoft.com/office/drawing/2014/main" xmlns="" id="{A88D8530-DE80-4456-ABAF-E03235849F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23508" y="1932994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89" name="Группа 188">
            <a:extLst>
              <a:ext uri="{FF2B5EF4-FFF2-40B4-BE49-F238E27FC236}">
                <a16:creationId xmlns:a16="http://schemas.microsoft.com/office/drawing/2014/main" xmlns="" id="{D9FE0329-78CB-4A23-AB68-4C01E8DCB0DE}"/>
              </a:ext>
            </a:extLst>
          </p:cNvPr>
          <p:cNvGrpSpPr/>
          <p:nvPr/>
        </p:nvGrpSpPr>
        <p:grpSpPr>
          <a:xfrm>
            <a:off x="2261564" y="1799716"/>
            <a:ext cx="1187624" cy="1240317"/>
            <a:chOff x="8744843" y="2953459"/>
            <a:chExt cx="1613622" cy="2233881"/>
          </a:xfrm>
        </p:grpSpPr>
        <p:sp>
          <p:nvSpPr>
            <p:cNvPr id="190" name="Прямоугольник 189">
              <a:extLst>
                <a:ext uri="{FF2B5EF4-FFF2-40B4-BE49-F238E27FC236}">
                  <a16:creationId xmlns:a16="http://schemas.microsoft.com/office/drawing/2014/main" xmlns="" id="{FA798C4D-9B4F-4E80-B175-E41E8B1EE361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1" name="Прямоугольник 190">
              <a:extLst>
                <a:ext uri="{FF2B5EF4-FFF2-40B4-BE49-F238E27FC236}">
                  <a16:creationId xmlns:a16="http://schemas.microsoft.com/office/drawing/2014/main" xmlns="" id="{2ABD12A7-8383-4793-A48A-B6F45FE3F7DD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2" name="Freeform 72">
            <a:extLst>
              <a:ext uri="{FF2B5EF4-FFF2-40B4-BE49-F238E27FC236}">
                <a16:creationId xmlns:a16="http://schemas.microsoft.com/office/drawing/2014/main" xmlns="" id="{CE74BB1A-877C-459D-8D1F-897D3A9497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84688" y="1962518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08999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: скругленные углы 3">
            <a:extLst>
              <a:ext uri="{FF2B5EF4-FFF2-40B4-BE49-F238E27FC236}">
                <a16:creationId xmlns:a16="http://schemas.microsoft.com/office/drawing/2014/main" xmlns="" id="{82040E39-949B-426E-A1FF-C253E35AFA32}"/>
              </a:ext>
            </a:extLst>
          </p:cNvPr>
          <p:cNvSpPr/>
          <p:nvPr/>
        </p:nvSpPr>
        <p:spPr>
          <a:xfrm>
            <a:off x="6839312" y="1177852"/>
            <a:ext cx="4409534" cy="5279342"/>
          </a:xfrm>
          <a:prstGeom prst="roundRect">
            <a:avLst>
              <a:gd name="adj" fmla="val 4147"/>
            </a:avLst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Контакты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9028E6F8-8312-41DE-AD53-AEEBB921C8E9}"/>
              </a:ext>
            </a:extLst>
          </p:cNvPr>
          <p:cNvSpPr txBox="1"/>
          <p:nvPr/>
        </p:nvSpPr>
        <p:spPr>
          <a:xfrm>
            <a:off x="471577" y="1272636"/>
            <a:ext cx="5624423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/>
              <a:t>Подать заявку на предварительное рассмотрение</a:t>
            </a:r>
          </a:p>
          <a:p>
            <a:endParaRPr lang="ru-RU" b="1" dirty="0"/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Скачать «Анкету соответствия программе» на сайте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en-US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Заполнить все графы Анкеты и указать контактные данные для обратной связи;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Выслать заполненную Анкету через сайт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и на электронную почту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4"/>
              </a:rPr>
              <a:t>sales@rlcrt.ru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.</a:t>
            </a: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При возникновении вопросов и необходимости дополнительных консультаций позвонить по телефону </a:t>
            </a:r>
          </a:p>
          <a:p>
            <a:pPr algn="ctr"/>
            <a:r>
              <a:rPr lang="ru-RU" b="1" dirty="0">
                <a:solidFill>
                  <a:schemeClr val="accent5">
                    <a:lumMod val="50000"/>
                  </a:schemeClr>
                </a:solidFill>
              </a:rPr>
              <a:t>+7 (843) 524 72 32</a:t>
            </a:r>
            <a:endParaRPr lang="en-US" b="1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Департамент продаж</a:t>
            </a:r>
            <a:endParaRPr lang="en-US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b="1" dirty="0"/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xmlns="" id="{5EF89388-B5F3-4FC9-8C73-72CE1F9E517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1273" y="3893387"/>
            <a:ext cx="3525611" cy="194382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C63E55CD-CFB4-4E20-A0C5-E7D584408447}"/>
              </a:ext>
            </a:extLst>
          </p:cNvPr>
          <p:cNvSpPr txBox="1"/>
          <p:nvPr/>
        </p:nvSpPr>
        <p:spPr>
          <a:xfrm>
            <a:off x="6617899" y="1337270"/>
            <a:ext cx="4630947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АО Региональная лизинговая Компания</a:t>
            </a:r>
          </a:p>
          <a:p>
            <a:pPr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</a:rPr>
              <a:t>Республики Татарстан</a:t>
            </a:r>
          </a:p>
          <a:p>
            <a:pPr algn="ctr"/>
            <a:endParaRPr lang="ru-RU" sz="1600" b="1" dirty="0"/>
          </a:p>
          <a:p>
            <a:pPr algn="ctr"/>
            <a:r>
              <a:rPr lang="ru-RU" sz="1600" dirty="0"/>
              <a:t>г. Казань, ул. Петербургская, 28</a:t>
            </a:r>
          </a:p>
          <a:p>
            <a:pPr algn="ctr"/>
            <a:r>
              <a:rPr lang="en-GB" sz="1600" dirty="0">
                <a:hlinkClick r:id="rId3"/>
              </a:rPr>
              <a:t>www.rlcrt.ru</a:t>
            </a:r>
            <a:endParaRPr lang="ru-RU" sz="1600" dirty="0"/>
          </a:p>
          <a:p>
            <a:pPr algn="ctr"/>
            <a:r>
              <a:rPr lang="en-US" sz="1600" dirty="0">
                <a:hlinkClick r:id="rId6"/>
              </a:rPr>
              <a:t>info@rlcrt.ru</a:t>
            </a:r>
            <a:endParaRPr lang="en-US" sz="1600" dirty="0"/>
          </a:p>
          <a:p>
            <a:pPr algn="ctr"/>
            <a:endParaRPr lang="en-US" sz="1600" dirty="0"/>
          </a:p>
          <a:p>
            <a:pPr algn="ctr"/>
            <a:r>
              <a:rPr lang="ru-RU" sz="1600" dirty="0"/>
              <a:t>Тел: +7 (843) 524 72 32</a:t>
            </a:r>
          </a:p>
        </p:txBody>
      </p:sp>
    </p:spTree>
    <p:extLst>
      <p:ext uri="{BB962C8B-B14F-4D97-AF65-F5344CB8AC3E}">
        <p14:creationId xmlns:p14="http://schemas.microsoft.com/office/powerpoint/2010/main" val="130091726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: скругленные углы 3">
            <a:extLst>
              <a:ext uri="{FF2B5EF4-FFF2-40B4-BE49-F238E27FC236}">
                <a16:creationId xmlns:a16="http://schemas.microsoft.com/office/drawing/2014/main" xmlns="" id="{82040E39-949B-426E-A1FF-C253E35AFA32}"/>
              </a:ext>
            </a:extLst>
          </p:cNvPr>
          <p:cNvSpPr/>
          <p:nvPr/>
        </p:nvSpPr>
        <p:spPr>
          <a:xfrm>
            <a:off x="6839312" y="1177852"/>
            <a:ext cx="4409534" cy="5279342"/>
          </a:xfrm>
          <a:prstGeom prst="roundRect">
            <a:avLst>
              <a:gd name="adj" fmla="val 4147"/>
            </a:avLst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Контакты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9028E6F8-8312-41DE-AD53-AEEBB921C8E9}"/>
              </a:ext>
            </a:extLst>
          </p:cNvPr>
          <p:cNvSpPr txBox="1"/>
          <p:nvPr/>
        </p:nvSpPr>
        <p:spPr>
          <a:xfrm>
            <a:off x="471577" y="1272636"/>
            <a:ext cx="5624423" cy="4001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0" b="1" dirty="0"/>
          </a:p>
          <a:p>
            <a:pPr algn="ctr"/>
            <a:r>
              <a:rPr lang="ru-RU" sz="2000" b="1" dirty="0"/>
              <a:t>САФИУЛЛИН РУСТЕМ ФАНДАСОВИЧ</a:t>
            </a:r>
          </a:p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Генеральный директор </a:t>
            </a:r>
          </a:p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АО «РЛК Республики Татарстан»</a:t>
            </a:r>
          </a:p>
          <a:p>
            <a:pPr algn="ctr"/>
            <a:r>
              <a:rPr lang="ru-RU" sz="2000" b="1" dirty="0">
                <a:solidFill>
                  <a:schemeClr val="accent5">
                    <a:lumMod val="50000"/>
                  </a:schemeClr>
                </a:solidFill>
              </a:rPr>
              <a:t>+7 (987) 296-24-14</a:t>
            </a:r>
          </a:p>
          <a:p>
            <a:pPr algn="ctr"/>
            <a:endParaRPr lang="ru-RU" sz="2000" b="1" dirty="0"/>
          </a:p>
          <a:p>
            <a:pPr algn="ctr"/>
            <a:endParaRPr lang="ru-RU" sz="2000" b="1" dirty="0"/>
          </a:p>
          <a:p>
            <a:pPr algn="ctr"/>
            <a:r>
              <a:rPr lang="ru-RU" sz="2000" b="1" dirty="0"/>
              <a:t>КРАВЦОВ АЛЕКСЕЙ АЛЕКСАНДРОВИЧ</a:t>
            </a:r>
          </a:p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Заместитель генерального директора </a:t>
            </a:r>
          </a:p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АО «РЛК Республики Татарстан»</a:t>
            </a:r>
          </a:p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+7 (909) 308-91-70</a:t>
            </a:r>
          </a:p>
          <a:p>
            <a:pPr algn="ctr"/>
            <a:endParaRPr lang="ru-RU" b="1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endParaRPr lang="en-US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b="1" dirty="0"/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xmlns="" id="{5EF89388-B5F3-4FC9-8C73-72CE1F9E51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81273" y="3893387"/>
            <a:ext cx="3525611" cy="194382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C63E55CD-CFB4-4E20-A0C5-E7D584408447}"/>
              </a:ext>
            </a:extLst>
          </p:cNvPr>
          <p:cNvSpPr txBox="1"/>
          <p:nvPr/>
        </p:nvSpPr>
        <p:spPr>
          <a:xfrm>
            <a:off x="6617899" y="1337270"/>
            <a:ext cx="4630947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АО Региональная лизинговая Компания</a:t>
            </a:r>
          </a:p>
          <a:p>
            <a:pPr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</a:rPr>
              <a:t>Республики Татарстан</a:t>
            </a:r>
          </a:p>
          <a:p>
            <a:pPr algn="ctr"/>
            <a:endParaRPr lang="ru-RU" sz="1600" b="1" dirty="0"/>
          </a:p>
          <a:p>
            <a:pPr algn="ctr"/>
            <a:r>
              <a:rPr lang="ru-RU" sz="1600" dirty="0"/>
              <a:t>г. Казань, ул. Петербургская, 28</a:t>
            </a:r>
          </a:p>
          <a:p>
            <a:pPr algn="ctr"/>
            <a:r>
              <a:rPr lang="en-GB" sz="1600" dirty="0">
                <a:hlinkClick r:id="rId4"/>
              </a:rPr>
              <a:t>www.rlcrt.ru</a:t>
            </a:r>
            <a:endParaRPr lang="ru-RU" sz="1600" dirty="0"/>
          </a:p>
          <a:p>
            <a:pPr algn="ctr"/>
            <a:r>
              <a:rPr lang="en-US" sz="1600" dirty="0">
                <a:hlinkClick r:id="rId5"/>
              </a:rPr>
              <a:t>info@rlcrt.ru</a:t>
            </a:r>
            <a:endParaRPr lang="en-US" sz="1600" dirty="0"/>
          </a:p>
          <a:p>
            <a:pPr algn="ctr"/>
            <a:endParaRPr lang="en-US" sz="1600" dirty="0"/>
          </a:p>
          <a:p>
            <a:pPr algn="ctr"/>
            <a:r>
              <a:rPr lang="ru-RU" sz="1600" dirty="0"/>
              <a:t>Тел: +7 (843) 524 72 32</a:t>
            </a:r>
          </a:p>
        </p:txBody>
      </p:sp>
    </p:spTree>
    <p:extLst>
      <p:ext uri="{BB962C8B-B14F-4D97-AF65-F5344CB8AC3E}">
        <p14:creationId xmlns:p14="http://schemas.microsoft.com/office/powerpoint/2010/main" val="174152590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7D3B5B82-FB04-4698-B538-00FC3A1DF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 Компании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Скругленный прямоугольник 9">
            <a:extLst>
              <a:ext uri="{FF2B5EF4-FFF2-40B4-BE49-F238E27FC236}">
                <a16:creationId xmlns:a16="http://schemas.microsoft.com/office/drawing/2014/main" xmlns="" id="{5FEFFDF4-5B70-499A-932C-E249883B15E9}"/>
              </a:ext>
            </a:extLst>
          </p:cNvPr>
          <p:cNvSpPr/>
          <p:nvPr/>
        </p:nvSpPr>
        <p:spPr>
          <a:xfrm>
            <a:off x="5132865" y="1799663"/>
            <a:ext cx="2665560" cy="1160890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47BEF7DF-D94D-4025-B04E-C97661A99CF1}"/>
              </a:ext>
            </a:extLst>
          </p:cNvPr>
          <p:cNvSpPr txBox="1"/>
          <p:nvPr/>
        </p:nvSpPr>
        <p:spPr>
          <a:xfrm>
            <a:off x="6872267" y="1061025"/>
            <a:ext cx="32246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Структура собственности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xmlns="" id="{32198DF4-A8F1-441A-BC9D-332F730221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6500" y="1871701"/>
            <a:ext cx="2198163" cy="999967"/>
          </a:xfrm>
          <a:prstGeom prst="rect">
            <a:avLst/>
          </a:prstGeom>
        </p:spPr>
      </p:pic>
      <p:sp>
        <p:nvSpPr>
          <p:cNvPr id="14" name="Скругленный прямоугольник 11">
            <a:extLst>
              <a:ext uri="{FF2B5EF4-FFF2-40B4-BE49-F238E27FC236}">
                <a16:creationId xmlns:a16="http://schemas.microsoft.com/office/drawing/2014/main" xmlns="" id="{BECBCFF2-3AEA-4FA9-B345-3B0A2E2FC2D0}"/>
              </a:ext>
            </a:extLst>
          </p:cNvPr>
          <p:cNvSpPr/>
          <p:nvPr/>
        </p:nvSpPr>
        <p:spPr>
          <a:xfrm>
            <a:off x="6484107" y="4408410"/>
            <a:ext cx="2925281" cy="1371599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Скругленный прямоугольник 15">
            <a:extLst>
              <a:ext uri="{FF2B5EF4-FFF2-40B4-BE49-F238E27FC236}">
                <a16:creationId xmlns:a16="http://schemas.microsoft.com/office/drawing/2014/main" xmlns="" id="{0F653331-2B10-4332-8755-7461AFAC03EB}"/>
              </a:ext>
            </a:extLst>
          </p:cNvPr>
          <p:cNvSpPr/>
          <p:nvPr/>
        </p:nvSpPr>
        <p:spPr>
          <a:xfrm>
            <a:off x="7929507" y="1799663"/>
            <a:ext cx="3424293" cy="1160890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6" name="Соединительная линия уступом 18">
            <a:extLst>
              <a:ext uri="{FF2B5EF4-FFF2-40B4-BE49-F238E27FC236}">
                <a16:creationId xmlns:a16="http://schemas.microsoft.com/office/drawing/2014/main" xmlns="" id="{EB1A474F-B5FE-4E07-B8E4-3295B4F3FD53}"/>
              </a:ext>
            </a:extLst>
          </p:cNvPr>
          <p:cNvCxnSpPr/>
          <p:nvPr/>
        </p:nvCxnSpPr>
        <p:spPr>
          <a:xfrm rot="16200000" flipH="1">
            <a:off x="5137307" y="3721353"/>
            <a:ext cx="2090901" cy="569296"/>
          </a:xfrm>
          <a:prstGeom prst="bentConnector2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Соединительная линия уступом 22">
            <a:extLst>
              <a:ext uri="{FF2B5EF4-FFF2-40B4-BE49-F238E27FC236}">
                <a16:creationId xmlns:a16="http://schemas.microsoft.com/office/drawing/2014/main" xmlns="" id="{72054252-4AFB-4C5C-8E78-30B8B8869A2D}"/>
              </a:ext>
            </a:extLst>
          </p:cNvPr>
          <p:cNvCxnSpPr/>
          <p:nvPr/>
        </p:nvCxnSpPr>
        <p:spPr>
          <a:xfrm rot="5400000">
            <a:off x="8657101" y="3726352"/>
            <a:ext cx="2077387" cy="572812"/>
          </a:xfrm>
          <a:prstGeom prst="bentConnector3">
            <a:avLst>
              <a:gd name="adj1" fmla="val 99589"/>
            </a:avLst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C5E725EC-63F1-4B20-8FB7-6FE6263DED5F}"/>
              </a:ext>
            </a:extLst>
          </p:cNvPr>
          <p:cNvSpPr txBox="1"/>
          <p:nvPr/>
        </p:nvSpPr>
        <p:spPr>
          <a:xfrm>
            <a:off x="6056256" y="3321905"/>
            <a:ext cx="8222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75%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DFD0963-71AA-4DBF-8554-4B066738DAFC}"/>
              </a:ext>
            </a:extLst>
          </p:cNvPr>
          <p:cNvSpPr txBox="1"/>
          <p:nvPr/>
        </p:nvSpPr>
        <p:spPr>
          <a:xfrm>
            <a:off x="9336202" y="3321905"/>
            <a:ext cx="6459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25%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0FF9626D-72B8-4C12-B2DB-9EF4297AD163}"/>
              </a:ext>
            </a:extLst>
          </p:cNvPr>
          <p:cNvSpPr txBox="1"/>
          <p:nvPr/>
        </p:nvSpPr>
        <p:spPr>
          <a:xfrm>
            <a:off x="1566739" y="1068860"/>
            <a:ext cx="32246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История создания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AD16FED0-AFAA-4DF8-98E1-AE57940F96DF}"/>
              </a:ext>
            </a:extLst>
          </p:cNvPr>
          <p:cNvSpPr txBox="1"/>
          <p:nvPr/>
        </p:nvSpPr>
        <p:spPr>
          <a:xfrm>
            <a:off x="9083438" y="1903054"/>
            <a:ext cx="227036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dirty="0">
                <a:solidFill>
                  <a:schemeClr val="accent6">
                    <a:lumMod val="50000"/>
                  </a:schemeClr>
                </a:solidFill>
              </a:rPr>
              <a:t>Министерство земельных и имущественных отношений Республики Татарстан</a:t>
            </a:r>
          </a:p>
        </p:txBody>
      </p:sp>
      <p:pic>
        <p:nvPicPr>
          <p:cNvPr id="23" name="Рисунок 22">
            <a:extLst>
              <a:ext uri="{FF2B5EF4-FFF2-40B4-BE49-F238E27FC236}">
                <a16:creationId xmlns:a16="http://schemas.microsoft.com/office/drawing/2014/main" xmlns="" id="{14C21215-04C4-4A97-AA63-BFE0B42EF4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42231" y="1964486"/>
            <a:ext cx="928484" cy="928484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xmlns="" id="{BFF315EF-9E97-445E-BD2B-F32AC55A769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3990" y="4532240"/>
            <a:ext cx="1816612" cy="1213106"/>
          </a:xfrm>
          <a:prstGeom prst="rect">
            <a:avLst/>
          </a:prstGeom>
        </p:spPr>
      </p:pic>
      <p:sp>
        <p:nvSpPr>
          <p:cNvPr id="26" name="Скругленный прямоугольник 46">
            <a:extLst>
              <a:ext uri="{FF2B5EF4-FFF2-40B4-BE49-F238E27FC236}">
                <a16:creationId xmlns:a16="http://schemas.microsoft.com/office/drawing/2014/main" xmlns="" id="{4BE9C887-EF0F-4833-B7AF-D574D8860726}"/>
              </a:ext>
            </a:extLst>
          </p:cNvPr>
          <p:cNvSpPr/>
          <p:nvPr/>
        </p:nvSpPr>
        <p:spPr>
          <a:xfrm>
            <a:off x="411872" y="1553484"/>
            <a:ext cx="4462170" cy="5022621"/>
          </a:xfrm>
          <a:prstGeom prst="roundRect">
            <a:avLst>
              <a:gd name="adj" fmla="val 4957"/>
            </a:avLst>
          </a:prstGeom>
          <a:solidFill>
            <a:schemeClr val="bg1">
              <a:lumMod val="95000"/>
            </a:schemeClr>
          </a:solidFill>
          <a:ln cap="sq">
            <a:solidFill>
              <a:schemeClr val="bg1">
                <a:lumMod val="50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311150" algn="just"/>
            <a:r>
              <a:rPr lang="ru-RU" sz="1400" b="1" dirty="0">
                <a:solidFill>
                  <a:schemeClr val="accent5">
                    <a:lumMod val="50000"/>
                  </a:schemeClr>
                </a:solidFill>
              </a:rPr>
              <a:t>Государственная компания 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АО «Региональная лизинговая компания Республики Татарстан» образовано по результатам конкурсного отбора для определения субъектов Российской Федерации в рамках реализации программы льготного лизинга оборудования акционерного общества «Федеральная корпорация по развитию малого и среднего предпринимательства»</a:t>
            </a:r>
          </a:p>
          <a:p>
            <a:pPr indent="311150" algn="just"/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Компания зарегистрирована </a:t>
            </a:r>
            <a:r>
              <a:rPr lang="ru-RU" sz="1400" b="1" dirty="0">
                <a:solidFill>
                  <a:schemeClr val="accent5">
                    <a:lumMod val="50000"/>
                  </a:schemeClr>
                </a:solidFill>
              </a:rPr>
              <a:t>03 августа 2017 года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, взнос в уставный капитал внесен учредителями: АО «Федеральная корпорация МСП» в размере 1500 млн рублей и Республикой Татарстан в размере 500 млн рублей  </a:t>
            </a:r>
          </a:p>
          <a:p>
            <a:pPr indent="357188" algn="just"/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Основная миссия  компании </a:t>
            </a:r>
            <a:r>
              <a:rPr lang="mr-IN" sz="1400" dirty="0">
                <a:solidFill>
                  <a:schemeClr val="accent5">
                    <a:lumMod val="50000"/>
                  </a:schemeClr>
                </a:solidFill>
              </a:rPr>
              <a:t>–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 расширение доступа субъектов индивидуального и малого предпринимательства Российской Федерации к: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Высокотехнологичному и инновационному оборудованию;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Промышленному оборудованию;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Оборудованию в сфере переработки и хранения сельскохозяйственной продукции через механизм льготного лизинга. </a:t>
            </a:r>
          </a:p>
          <a:p>
            <a:pPr algn="ctr"/>
            <a:endParaRPr lang="ru-RU" dirty="0"/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xmlns="" id="{743E6389-0921-4352-8153-631C69DAC36D}"/>
              </a:ext>
            </a:extLst>
          </p:cNvPr>
          <p:cNvCxnSpPr/>
          <p:nvPr/>
        </p:nvCxnSpPr>
        <p:spPr>
          <a:xfrm flipV="1">
            <a:off x="5179795" y="1434668"/>
            <a:ext cx="6174003" cy="488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439610D7-E0E3-4DE0-81B6-24386592DB88}"/>
              </a:ext>
            </a:extLst>
          </p:cNvPr>
          <p:cNvCxnSpPr>
            <a:cxnSpLocks/>
          </p:cNvCxnSpPr>
          <p:nvPr/>
        </p:nvCxnSpPr>
        <p:spPr>
          <a:xfrm flipV="1">
            <a:off x="449492" y="1435169"/>
            <a:ext cx="4341918" cy="302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67330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Продукты компании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CF990F29-59A4-4196-BF37-E1BF4514B7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2530868"/>
              </p:ext>
            </p:extLst>
          </p:nvPr>
        </p:nvGraphicFramePr>
        <p:xfrm>
          <a:off x="358776" y="1321992"/>
          <a:ext cx="10995022" cy="5222173"/>
        </p:xfrm>
        <a:graphic>
          <a:graphicData uri="http://schemas.openxmlformats.org/drawingml/2006/table">
            <a:tbl>
              <a:tblPr/>
              <a:tblGrid>
                <a:gridCol w="12350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9447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4241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7859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00083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7187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092512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44294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236353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1362038">
                <a:tc>
                  <a:txBody>
                    <a:bodyPr/>
                    <a:lstStyle/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Производство</a:t>
                      </a:r>
                    </a:p>
                    <a:p>
                      <a:pPr algn="ctr" fontAlgn="b"/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Сельхозкооперация</a:t>
                      </a:r>
                    </a:p>
                    <a:p>
                      <a:pPr algn="ctr" fontAlgn="b"/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Поставщики крупнейших заказчиков</a:t>
                      </a:r>
                    </a:p>
                    <a:p>
                      <a:pPr algn="ctr" fontAlgn="b"/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ДФО</a:t>
                      </a:r>
                    </a:p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Моногорода и ТОСЭР**</a:t>
                      </a:r>
                    </a:p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42701"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Высокотехнологичное и инновационное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Приоритетное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Создание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Развитие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Высокотехнологичная и инновационная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Прочая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8896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Ставка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6 % годовых </a:t>
                      </a:r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 </a:t>
                      </a:r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для российского оборудования</a:t>
                      </a:r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8 % годовых </a:t>
                      </a:r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 </a:t>
                      </a:r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для иностранного оборудования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368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Сумма</a:t>
                      </a:r>
                      <a:r>
                        <a:rPr lang="ru-RU" sz="10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финансирования*</a:t>
                      </a:r>
                    </a:p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(млн руб.)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3-10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5-100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6819">
                <a:tc>
                  <a:txBody>
                    <a:bodyPr/>
                    <a:lstStyle/>
                    <a:p>
                      <a:pPr marL="0" algn="ctr" defTabSz="1093324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Срок лизинга</a:t>
                      </a:r>
                    </a:p>
                  </a:txBody>
                  <a:tcPr marL="6100" marR="6100" marT="610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ctr" latinLnBrk="0" hangingPunct="1"/>
                      <a:r>
                        <a:rPr lang="ru-RU" sz="1400" b="1" i="0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13476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Минимальный аванс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400" b="1" i="0" u="none" strike="noStrike" baseline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400" b="1" i="0" u="none" strike="noStrike" baseline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1" name="Freeform 68">
            <a:extLst>
              <a:ext uri="{FF2B5EF4-FFF2-40B4-BE49-F238E27FC236}">
                <a16:creationId xmlns:a16="http://schemas.microsoft.com/office/drawing/2014/main" xmlns="" id="{1ABD21E2-0E45-458B-9C7A-A14D88CB87EC}"/>
              </a:ext>
            </a:extLst>
          </p:cNvPr>
          <p:cNvSpPr>
            <a:spLocks noChangeAspect="1"/>
          </p:cNvSpPr>
          <p:nvPr/>
        </p:nvSpPr>
        <p:spPr bwMode="auto">
          <a:xfrm>
            <a:off x="4979897" y="1597830"/>
            <a:ext cx="448884" cy="711666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2" name="Group 1007">
            <a:extLst>
              <a:ext uri="{FF2B5EF4-FFF2-40B4-BE49-F238E27FC236}">
                <a16:creationId xmlns:a16="http://schemas.microsoft.com/office/drawing/2014/main" xmlns="" id="{5777A8D8-B9BC-489E-9815-0633D688E516}"/>
              </a:ext>
            </a:extLst>
          </p:cNvPr>
          <p:cNvGrpSpPr/>
          <p:nvPr/>
        </p:nvGrpSpPr>
        <p:grpSpPr>
          <a:xfrm>
            <a:off x="2627738" y="1487664"/>
            <a:ext cx="670289" cy="821832"/>
            <a:chOff x="0" y="0"/>
            <a:chExt cx="1044575" cy="1123950"/>
          </a:xfrm>
          <a:noFill/>
        </p:grpSpPr>
        <p:sp>
          <p:nvSpPr>
            <p:cNvPr id="13" name="Freeform 1183">
              <a:extLst>
                <a:ext uri="{FF2B5EF4-FFF2-40B4-BE49-F238E27FC236}">
                  <a16:creationId xmlns:a16="http://schemas.microsoft.com/office/drawing/2014/main" xmlns="" id="{451509AE-418A-49B7-A525-CF94D4CA4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4" name="Freeform 1184">
              <a:extLst>
                <a:ext uri="{FF2B5EF4-FFF2-40B4-BE49-F238E27FC236}">
                  <a16:creationId xmlns:a16="http://schemas.microsoft.com/office/drawing/2014/main" xmlns="" id="{5B1CA45C-67A0-4311-839B-B0DB5C3AF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5" name="Freeform 1185">
              <a:extLst>
                <a:ext uri="{FF2B5EF4-FFF2-40B4-BE49-F238E27FC236}">
                  <a16:creationId xmlns:a16="http://schemas.microsoft.com/office/drawing/2014/main" xmlns="" id="{FAC0AD6A-008F-44C6-BC12-4AE73B2AD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6" name="Freeform 1186">
              <a:extLst>
                <a:ext uri="{FF2B5EF4-FFF2-40B4-BE49-F238E27FC236}">
                  <a16:creationId xmlns:a16="http://schemas.microsoft.com/office/drawing/2014/main" xmlns="" id="{8D42FFA8-75C7-4D92-8969-D87F62AD3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7" name="Freeform 1187">
              <a:extLst>
                <a:ext uri="{FF2B5EF4-FFF2-40B4-BE49-F238E27FC236}">
                  <a16:creationId xmlns:a16="http://schemas.microsoft.com/office/drawing/2014/main" xmlns="" id="{21E7EEE1-356E-4700-9139-AE219844E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8" name="Freeform 1188">
              <a:extLst>
                <a:ext uri="{FF2B5EF4-FFF2-40B4-BE49-F238E27FC236}">
                  <a16:creationId xmlns:a16="http://schemas.microsoft.com/office/drawing/2014/main" xmlns="" id="{4463FE60-9AB7-4D4A-A173-631FB961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9" name="Freeform 1189">
              <a:extLst>
                <a:ext uri="{FF2B5EF4-FFF2-40B4-BE49-F238E27FC236}">
                  <a16:creationId xmlns:a16="http://schemas.microsoft.com/office/drawing/2014/main" xmlns="" id="{2F1641A1-4DAB-431C-8E45-C14BCBCF3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sp>
        <p:nvSpPr>
          <p:cNvPr id="20" name="Freeform 34">
            <a:extLst>
              <a:ext uri="{FF2B5EF4-FFF2-40B4-BE49-F238E27FC236}">
                <a16:creationId xmlns:a16="http://schemas.microsoft.com/office/drawing/2014/main" xmlns="" id="{27CDC49B-2756-40F4-B734-024C400254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51639" y="1719899"/>
            <a:ext cx="743510" cy="536201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xmlns="" id="{F335FA70-2EEE-447F-8E23-4F6D5CA3A7AB}"/>
              </a:ext>
            </a:extLst>
          </p:cNvPr>
          <p:cNvGrpSpPr/>
          <p:nvPr/>
        </p:nvGrpSpPr>
        <p:grpSpPr>
          <a:xfrm>
            <a:off x="8793162" y="1679182"/>
            <a:ext cx="1215579" cy="681399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xmlns="" id="{1FDF97D5-BB4B-4A35-9BF0-432E62C92D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xmlns="" id="{893A8BB8-E9E8-4597-8CA2-F06A8955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xmlns="" id="{CE03AAC2-EE94-4676-B393-F098F03C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xmlns="" id="{A0C99181-D0CD-42C8-91E8-9B89BD45F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xmlns="" id="{B9F66122-93BF-42A6-A655-CAF03B767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xmlns="" id="{710DC2B5-7FEB-48AD-B7AD-FD2E09943D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xmlns="" id="{0CA56A33-C76C-4448-88D8-C79104AC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xmlns="" id="{651EA665-AC17-4EFF-83CB-A175BAEFC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xmlns="" id="{D643D34C-BE35-4B04-8C5C-F1B6E97B6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1" name="Freeform 17">
              <a:extLst>
                <a:ext uri="{FF2B5EF4-FFF2-40B4-BE49-F238E27FC236}">
                  <a16:creationId xmlns:a16="http://schemas.microsoft.com/office/drawing/2014/main" xmlns="" id="{710C3F1A-2C83-40AD-B08C-24A34361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xmlns="" id="{525FC451-FE34-43D3-8285-C30F6129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xmlns="" id="{EAF44B0E-B9C9-4531-8C50-617B76935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xmlns="" id="{90DC34D8-2D23-454A-9D47-559CC639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5" name="Freeform 21">
              <a:extLst>
                <a:ext uri="{FF2B5EF4-FFF2-40B4-BE49-F238E27FC236}">
                  <a16:creationId xmlns:a16="http://schemas.microsoft.com/office/drawing/2014/main" xmlns="" id="{21472290-95DF-4468-BE15-AC51B653A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6" name="Freeform 22">
              <a:extLst>
                <a:ext uri="{FF2B5EF4-FFF2-40B4-BE49-F238E27FC236}">
                  <a16:creationId xmlns:a16="http://schemas.microsoft.com/office/drawing/2014/main" xmlns="" id="{84EA4425-F126-40F2-9F90-0C3CA9A214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7" name="Freeform 23">
              <a:extLst>
                <a:ext uri="{FF2B5EF4-FFF2-40B4-BE49-F238E27FC236}">
                  <a16:creationId xmlns:a16="http://schemas.microsoft.com/office/drawing/2014/main" xmlns="" id="{FC1368E8-35A9-468F-A661-78A29D08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8" name="Freeform 24">
              <a:extLst>
                <a:ext uri="{FF2B5EF4-FFF2-40B4-BE49-F238E27FC236}">
                  <a16:creationId xmlns:a16="http://schemas.microsoft.com/office/drawing/2014/main" xmlns="" id="{67286AA6-9C42-4D10-9720-F1E9F78E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9" name="Freeform 25">
              <a:extLst>
                <a:ext uri="{FF2B5EF4-FFF2-40B4-BE49-F238E27FC236}">
                  <a16:creationId xmlns:a16="http://schemas.microsoft.com/office/drawing/2014/main" xmlns="" id="{0D25B9DD-C8C9-47BF-91B5-6BFFD198A5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0" name="Freeform 26">
              <a:extLst>
                <a:ext uri="{FF2B5EF4-FFF2-40B4-BE49-F238E27FC236}">
                  <a16:creationId xmlns:a16="http://schemas.microsoft.com/office/drawing/2014/main" xmlns="" id="{A5BBE110-A5D8-4A43-9B38-CC2325EA4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1" name="Freeform 27">
              <a:extLst>
                <a:ext uri="{FF2B5EF4-FFF2-40B4-BE49-F238E27FC236}">
                  <a16:creationId xmlns:a16="http://schemas.microsoft.com/office/drawing/2014/main" xmlns="" id="{624CC47D-FF24-456B-BA14-883B52529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2" name="Freeform 28">
              <a:extLst>
                <a:ext uri="{FF2B5EF4-FFF2-40B4-BE49-F238E27FC236}">
                  <a16:creationId xmlns:a16="http://schemas.microsoft.com/office/drawing/2014/main" xmlns="" id="{75D781E1-EF7C-4127-97D6-38FEED6DF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3" name="Freeform 29">
              <a:extLst>
                <a:ext uri="{FF2B5EF4-FFF2-40B4-BE49-F238E27FC236}">
                  <a16:creationId xmlns:a16="http://schemas.microsoft.com/office/drawing/2014/main" xmlns="" id="{01B64F4C-6D9D-42C3-951C-ECBA79342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xmlns="" id="{8A4D14BD-C266-428E-B9F7-BF9216C7C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xmlns="" id="{A490F4E4-3282-4817-A55D-96B1FA1A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xmlns="" id="{D92A50C7-60C0-4D08-A2D7-1CF472221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xmlns="" id="{C1852F34-9262-4116-AAC4-B9A1BC94F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xmlns="" id="{F0F05BA6-4D5E-4098-B3FC-33CBD9226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xmlns="" id="{9AE10986-62DA-46DF-B197-1CEC65DE6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xmlns="" id="{202AC682-C734-4A51-8606-363E0D9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xmlns="" id="{3BA2D2DB-7467-49B2-AF91-333743337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xmlns="" id="{13FBF306-E30A-41F7-981C-522B4A87C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xmlns="" id="{9F70D2E1-9414-4D88-952A-19498D90D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xmlns="" id="{EA5B49CE-54D4-4B63-8C0A-D4E324773C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xmlns="" id="{FD77C164-3F25-4E04-8462-7D75F151E6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xmlns="" id="{74978A0C-5449-4E03-87D3-E7E95A493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xmlns="" id="{2D9F00B9-6C02-4AD5-B617-4F8FF4ADE5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xmlns="" id="{33C0C651-ADC7-4FD9-93A9-72D437DC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xmlns="" id="{E2606096-E19E-4B7D-9B35-8C9EFB98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xmlns="" id="{0FD773BE-A88F-4ADF-B094-E0E648A13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xmlns="" id="{A1507F11-F7A0-480F-A321-1BD63D65D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xmlns="" id="{753F0756-DE4C-4F1C-8B12-468418B71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xmlns="" id="{B8360381-268A-4448-8566-E1447527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xmlns="" id="{6D9838EE-0704-4A47-A3CA-FF3B35F812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xmlns="" id="{4EBDCCDA-FA8E-4573-84CC-51DA73B8C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xmlns="" id="{506A1C96-FA5E-4048-A6A4-000297D42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7" name="Freeform 55">
              <a:extLst>
                <a:ext uri="{FF2B5EF4-FFF2-40B4-BE49-F238E27FC236}">
                  <a16:creationId xmlns:a16="http://schemas.microsoft.com/office/drawing/2014/main" xmlns="" id="{DDA823A7-1977-4200-B600-3AF727848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xmlns="" id="{D74EC4CB-4723-4D26-8046-753D88DD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xmlns="" id="{0217A8CB-A7E5-429E-981E-612AC4870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58">
              <a:extLst>
                <a:ext uri="{FF2B5EF4-FFF2-40B4-BE49-F238E27FC236}">
                  <a16:creationId xmlns:a16="http://schemas.microsoft.com/office/drawing/2014/main" xmlns="" id="{3FFA5F5F-5539-4442-B822-2FC9DF956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1" name="Freeform 59">
              <a:extLst>
                <a:ext uri="{FF2B5EF4-FFF2-40B4-BE49-F238E27FC236}">
                  <a16:creationId xmlns:a16="http://schemas.microsoft.com/office/drawing/2014/main" xmlns="" id="{860FCBBC-2CEB-4AEA-B6C7-89C560293B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60">
              <a:extLst>
                <a:ext uri="{FF2B5EF4-FFF2-40B4-BE49-F238E27FC236}">
                  <a16:creationId xmlns:a16="http://schemas.microsoft.com/office/drawing/2014/main" xmlns="" id="{770786AF-BB64-430F-ABFE-782971703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61">
              <a:extLst>
                <a:ext uri="{FF2B5EF4-FFF2-40B4-BE49-F238E27FC236}">
                  <a16:creationId xmlns:a16="http://schemas.microsoft.com/office/drawing/2014/main" xmlns="" id="{D2E23F95-21F1-4604-941C-2C4BA14FC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62">
              <a:extLst>
                <a:ext uri="{FF2B5EF4-FFF2-40B4-BE49-F238E27FC236}">
                  <a16:creationId xmlns:a16="http://schemas.microsoft.com/office/drawing/2014/main" xmlns="" id="{919B7BBD-740C-4CBC-A633-B4C624191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5" name="Freeform 63">
              <a:extLst>
                <a:ext uri="{FF2B5EF4-FFF2-40B4-BE49-F238E27FC236}">
                  <a16:creationId xmlns:a16="http://schemas.microsoft.com/office/drawing/2014/main" xmlns="" id="{CA5395AC-6C43-427C-8C79-7F5DBD8A3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64">
              <a:extLst>
                <a:ext uri="{FF2B5EF4-FFF2-40B4-BE49-F238E27FC236}">
                  <a16:creationId xmlns:a16="http://schemas.microsoft.com/office/drawing/2014/main" xmlns="" id="{1FE81E2F-43D6-4360-8F12-CED2D2D46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7" name="Freeform 65">
              <a:extLst>
                <a:ext uri="{FF2B5EF4-FFF2-40B4-BE49-F238E27FC236}">
                  <a16:creationId xmlns:a16="http://schemas.microsoft.com/office/drawing/2014/main" xmlns="" id="{BABF8839-31FA-48C5-BC87-A1A95B6963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xmlns="" id="{2D21B35C-284F-46BA-8B53-EEE9BD60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xmlns="" id="{7B262309-FE10-432C-B800-0B73376D3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68">
              <a:extLst>
                <a:ext uri="{FF2B5EF4-FFF2-40B4-BE49-F238E27FC236}">
                  <a16:creationId xmlns:a16="http://schemas.microsoft.com/office/drawing/2014/main" xmlns="" id="{92A1B6DD-CADF-404F-BBC4-FCBFF93D6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xmlns="" id="{53716F86-82E0-4C07-90A9-E3E67BE21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70">
              <a:extLst>
                <a:ext uri="{FF2B5EF4-FFF2-40B4-BE49-F238E27FC236}">
                  <a16:creationId xmlns:a16="http://schemas.microsoft.com/office/drawing/2014/main" xmlns="" id="{6642EFEC-35CD-4541-AA9C-B7243A444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71">
              <a:extLst>
                <a:ext uri="{FF2B5EF4-FFF2-40B4-BE49-F238E27FC236}">
                  <a16:creationId xmlns:a16="http://schemas.microsoft.com/office/drawing/2014/main" xmlns="" id="{68AC7D57-24C0-476B-9F77-6BD7D355D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72">
              <a:extLst>
                <a:ext uri="{FF2B5EF4-FFF2-40B4-BE49-F238E27FC236}">
                  <a16:creationId xmlns:a16="http://schemas.microsoft.com/office/drawing/2014/main" xmlns="" id="{4D36BCEE-3161-4568-99E1-B953B13C7B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73">
              <a:extLst>
                <a:ext uri="{FF2B5EF4-FFF2-40B4-BE49-F238E27FC236}">
                  <a16:creationId xmlns:a16="http://schemas.microsoft.com/office/drawing/2014/main" xmlns="" id="{54181657-B563-4C7F-B1FD-05480A9C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74">
              <a:extLst>
                <a:ext uri="{FF2B5EF4-FFF2-40B4-BE49-F238E27FC236}">
                  <a16:creationId xmlns:a16="http://schemas.microsoft.com/office/drawing/2014/main" xmlns="" id="{E8C6AD1C-1612-476A-A6DA-C9846042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75">
              <a:extLst>
                <a:ext uri="{FF2B5EF4-FFF2-40B4-BE49-F238E27FC236}">
                  <a16:creationId xmlns:a16="http://schemas.microsoft.com/office/drawing/2014/main" xmlns="" id="{8C9DB8FB-4A06-4456-B980-60AA45937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76">
              <a:extLst>
                <a:ext uri="{FF2B5EF4-FFF2-40B4-BE49-F238E27FC236}">
                  <a16:creationId xmlns:a16="http://schemas.microsoft.com/office/drawing/2014/main" xmlns="" id="{2A48DB73-C9CF-43EE-82F9-589E0DDE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77">
              <a:extLst>
                <a:ext uri="{FF2B5EF4-FFF2-40B4-BE49-F238E27FC236}">
                  <a16:creationId xmlns:a16="http://schemas.microsoft.com/office/drawing/2014/main" xmlns="" id="{D48455E8-7262-4666-BCC6-829AFE85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78">
              <a:extLst>
                <a:ext uri="{FF2B5EF4-FFF2-40B4-BE49-F238E27FC236}">
                  <a16:creationId xmlns:a16="http://schemas.microsoft.com/office/drawing/2014/main" xmlns="" id="{CAFEDA40-ED57-4ECF-8083-8865F83A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79">
              <a:extLst>
                <a:ext uri="{FF2B5EF4-FFF2-40B4-BE49-F238E27FC236}">
                  <a16:creationId xmlns:a16="http://schemas.microsoft.com/office/drawing/2014/main" xmlns="" id="{D68D1CC1-C349-46D4-8BD0-D1AD4CC7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80">
              <a:extLst>
                <a:ext uri="{FF2B5EF4-FFF2-40B4-BE49-F238E27FC236}">
                  <a16:creationId xmlns:a16="http://schemas.microsoft.com/office/drawing/2014/main" xmlns="" id="{89717529-F629-4A1F-8260-623474B72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xmlns="" id="{4D3F6532-B444-4BAF-9BF6-69FD209C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85">
              <a:extLst>
                <a:ext uri="{FF2B5EF4-FFF2-40B4-BE49-F238E27FC236}">
                  <a16:creationId xmlns:a16="http://schemas.microsoft.com/office/drawing/2014/main" xmlns="" id="{4E7D20FB-82C4-4F3E-ADCB-7D3D8DAB7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86">
              <a:extLst>
                <a:ext uri="{FF2B5EF4-FFF2-40B4-BE49-F238E27FC236}">
                  <a16:creationId xmlns:a16="http://schemas.microsoft.com/office/drawing/2014/main" xmlns="" id="{BB78A356-E9D5-4958-92A3-5AFEFAC9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87">
              <a:extLst>
                <a:ext uri="{FF2B5EF4-FFF2-40B4-BE49-F238E27FC236}">
                  <a16:creationId xmlns:a16="http://schemas.microsoft.com/office/drawing/2014/main" xmlns="" id="{59D5105A-7AB0-4A28-BADA-1EB99D84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88">
              <a:extLst>
                <a:ext uri="{FF2B5EF4-FFF2-40B4-BE49-F238E27FC236}">
                  <a16:creationId xmlns:a16="http://schemas.microsoft.com/office/drawing/2014/main" xmlns="" id="{490836B3-C748-411E-9106-E169227C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89">
              <a:extLst>
                <a:ext uri="{FF2B5EF4-FFF2-40B4-BE49-F238E27FC236}">
                  <a16:creationId xmlns:a16="http://schemas.microsoft.com/office/drawing/2014/main" xmlns="" id="{8D2E3B3B-1E43-43C8-98D0-DFD5B9A3D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90">
              <a:extLst>
                <a:ext uri="{FF2B5EF4-FFF2-40B4-BE49-F238E27FC236}">
                  <a16:creationId xmlns:a16="http://schemas.microsoft.com/office/drawing/2014/main" xmlns="" id="{72558604-A6F8-43E5-A876-7DFC6AAD8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91">
              <a:extLst>
                <a:ext uri="{FF2B5EF4-FFF2-40B4-BE49-F238E27FC236}">
                  <a16:creationId xmlns:a16="http://schemas.microsoft.com/office/drawing/2014/main" xmlns="" id="{18F10FA8-5F2A-49DF-A197-F3863F537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92">
              <a:extLst>
                <a:ext uri="{FF2B5EF4-FFF2-40B4-BE49-F238E27FC236}">
                  <a16:creationId xmlns:a16="http://schemas.microsoft.com/office/drawing/2014/main" xmlns="" id="{F8425D49-3FAE-4670-9364-77471601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93">
              <a:extLst>
                <a:ext uri="{FF2B5EF4-FFF2-40B4-BE49-F238E27FC236}">
                  <a16:creationId xmlns:a16="http://schemas.microsoft.com/office/drawing/2014/main" xmlns="" id="{72E0389E-3F20-4614-ADFC-57EF9C76C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Rectangle 94">
              <a:extLst>
                <a:ext uri="{FF2B5EF4-FFF2-40B4-BE49-F238E27FC236}">
                  <a16:creationId xmlns:a16="http://schemas.microsoft.com/office/drawing/2014/main" xmlns="" id="{84FD9629-0FD1-4CA8-9B0C-C1F51E48E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95">
              <a:extLst>
                <a:ext uri="{FF2B5EF4-FFF2-40B4-BE49-F238E27FC236}">
                  <a16:creationId xmlns:a16="http://schemas.microsoft.com/office/drawing/2014/main" xmlns="" id="{200FF7D8-178A-4F4B-8CAD-65654CD8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96">
              <a:extLst>
                <a:ext uri="{FF2B5EF4-FFF2-40B4-BE49-F238E27FC236}">
                  <a16:creationId xmlns:a16="http://schemas.microsoft.com/office/drawing/2014/main" xmlns="" id="{3C324623-6848-4EE3-B72D-DB184FDA1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97">
              <a:extLst>
                <a:ext uri="{FF2B5EF4-FFF2-40B4-BE49-F238E27FC236}">
                  <a16:creationId xmlns:a16="http://schemas.microsoft.com/office/drawing/2014/main" xmlns="" id="{D688E1E1-EB37-4E1A-86D5-1BB90E7D3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98">
              <a:extLst>
                <a:ext uri="{FF2B5EF4-FFF2-40B4-BE49-F238E27FC236}">
                  <a16:creationId xmlns:a16="http://schemas.microsoft.com/office/drawing/2014/main" xmlns="" id="{2D6FAB22-977F-45B9-8348-8FED0022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99">
              <a:extLst>
                <a:ext uri="{FF2B5EF4-FFF2-40B4-BE49-F238E27FC236}">
                  <a16:creationId xmlns:a16="http://schemas.microsoft.com/office/drawing/2014/main" xmlns="" id="{ABEC8F43-D746-4957-AF9F-6390128AC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100">
              <a:extLst>
                <a:ext uri="{FF2B5EF4-FFF2-40B4-BE49-F238E27FC236}">
                  <a16:creationId xmlns:a16="http://schemas.microsoft.com/office/drawing/2014/main" xmlns="" id="{5E901F25-311C-4F64-95B1-05735924C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101">
              <a:extLst>
                <a:ext uri="{FF2B5EF4-FFF2-40B4-BE49-F238E27FC236}">
                  <a16:creationId xmlns:a16="http://schemas.microsoft.com/office/drawing/2014/main" xmlns="" id="{9A0CC01F-C3AA-4D42-B8C1-25E3FD98B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102">
              <a:extLst>
                <a:ext uri="{FF2B5EF4-FFF2-40B4-BE49-F238E27FC236}">
                  <a16:creationId xmlns:a16="http://schemas.microsoft.com/office/drawing/2014/main" xmlns="" id="{52B1EF49-13DE-4636-8EE1-02806DEA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103">
              <a:extLst>
                <a:ext uri="{FF2B5EF4-FFF2-40B4-BE49-F238E27FC236}">
                  <a16:creationId xmlns:a16="http://schemas.microsoft.com/office/drawing/2014/main" xmlns="" id="{AC14FBF1-3582-40A3-840D-2054A008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104">
              <a:extLst>
                <a:ext uri="{FF2B5EF4-FFF2-40B4-BE49-F238E27FC236}">
                  <a16:creationId xmlns:a16="http://schemas.microsoft.com/office/drawing/2014/main" xmlns="" id="{40865AED-C6C8-49E4-BC94-9A879A6C1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105">
              <a:extLst>
                <a:ext uri="{FF2B5EF4-FFF2-40B4-BE49-F238E27FC236}">
                  <a16:creationId xmlns:a16="http://schemas.microsoft.com/office/drawing/2014/main" xmlns="" id="{93BC4860-D00A-4D53-8DF9-DB4A20879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106">
              <a:extLst>
                <a:ext uri="{FF2B5EF4-FFF2-40B4-BE49-F238E27FC236}">
                  <a16:creationId xmlns:a16="http://schemas.microsoft.com/office/drawing/2014/main" xmlns="" id="{FBCC78EE-3B69-4C34-8238-4519D1074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107">
              <a:extLst>
                <a:ext uri="{FF2B5EF4-FFF2-40B4-BE49-F238E27FC236}">
                  <a16:creationId xmlns:a16="http://schemas.microsoft.com/office/drawing/2014/main" xmlns="" id="{9EF8A77E-FE90-4780-87C5-FC9EAAFFB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108">
              <a:extLst>
                <a:ext uri="{FF2B5EF4-FFF2-40B4-BE49-F238E27FC236}">
                  <a16:creationId xmlns:a16="http://schemas.microsoft.com/office/drawing/2014/main" xmlns="" id="{A2229581-6660-4BB0-85BA-C50E7379C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109">
              <a:extLst>
                <a:ext uri="{FF2B5EF4-FFF2-40B4-BE49-F238E27FC236}">
                  <a16:creationId xmlns:a16="http://schemas.microsoft.com/office/drawing/2014/main" xmlns="" id="{E6165EC0-9DA4-4394-AA26-F72199B6D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110">
              <a:extLst>
                <a:ext uri="{FF2B5EF4-FFF2-40B4-BE49-F238E27FC236}">
                  <a16:creationId xmlns:a16="http://schemas.microsoft.com/office/drawing/2014/main" xmlns="" id="{7A081E3F-4309-4715-9060-93E29CBFA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111">
              <a:extLst>
                <a:ext uri="{FF2B5EF4-FFF2-40B4-BE49-F238E27FC236}">
                  <a16:creationId xmlns:a16="http://schemas.microsoft.com/office/drawing/2014/main" xmlns="" id="{E82D5891-CCFA-4A22-B4A2-95FB9766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112">
              <a:extLst>
                <a:ext uri="{FF2B5EF4-FFF2-40B4-BE49-F238E27FC236}">
                  <a16:creationId xmlns:a16="http://schemas.microsoft.com/office/drawing/2014/main" xmlns="" id="{AADC46B4-F1A3-4EAB-B832-92BCEF7C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113">
              <a:extLst>
                <a:ext uri="{FF2B5EF4-FFF2-40B4-BE49-F238E27FC236}">
                  <a16:creationId xmlns:a16="http://schemas.microsoft.com/office/drawing/2014/main" xmlns="" id="{8F376B7A-7058-4245-8B97-F71115C32A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114">
              <a:extLst>
                <a:ext uri="{FF2B5EF4-FFF2-40B4-BE49-F238E27FC236}">
                  <a16:creationId xmlns:a16="http://schemas.microsoft.com/office/drawing/2014/main" xmlns="" id="{D8C03D10-F54B-4F64-B022-17BABEE626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115">
              <a:extLst>
                <a:ext uri="{FF2B5EF4-FFF2-40B4-BE49-F238E27FC236}">
                  <a16:creationId xmlns:a16="http://schemas.microsoft.com/office/drawing/2014/main" xmlns="" id="{4F813186-9C93-4D86-82E7-83936A923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116">
              <a:extLst>
                <a:ext uri="{FF2B5EF4-FFF2-40B4-BE49-F238E27FC236}">
                  <a16:creationId xmlns:a16="http://schemas.microsoft.com/office/drawing/2014/main" xmlns="" id="{C10B6E2B-AC69-4F5D-BB22-E13B73F2A1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Freeform 117">
              <a:extLst>
                <a:ext uri="{FF2B5EF4-FFF2-40B4-BE49-F238E27FC236}">
                  <a16:creationId xmlns:a16="http://schemas.microsoft.com/office/drawing/2014/main" xmlns="" id="{C5698DD4-6174-4C63-A089-263EF423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118">
              <a:extLst>
                <a:ext uri="{FF2B5EF4-FFF2-40B4-BE49-F238E27FC236}">
                  <a16:creationId xmlns:a16="http://schemas.microsoft.com/office/drawing/2014/main" xmlns="" id="{0673B284-9C9C-4A05-8DDD-47558EF2D0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119">
              <a:extLst>
                <a:ext uri="{FF2B5EF4-FFF2-40B4-BE49-F238E27FC236}">
                  <a16:creationId xmlns:a16="http://schemas.microsoft.com/office/drawing/2014/main" xmlns="" id="{10DCC918-D846-405E-987A-D55BD46D4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120">
              <a:extLst>
                <a:ext uri="{FF2B5EF4-FFF2-40B4-BE49-F238E27FC236}">
                  <a16:creationId xmlns:a16="http://schemas.microsoft.com/office/drawing/2014/main" xmlns="" id="{D009D53C-6B2B-4271-8377-8B5801C303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121">
              <a:extLst>
                <a:ext uri="{FF2B5EF4-FFF2-40B4-BE49-F238E27FC236}">
                  <a16:creationId xmlns:a16="http://schemas.microsoft.com/office/drawing/2014/main" xmlns="" id="{F7A94D8E-AB7D-4339-B266-D541BFBD54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122">
              <a:extLst>
                <a:ext uri="{FF2B5EF4-FFF2-40B4-BE49-F238E27FC236}">
                  <a16:creationId xmlns:a16="http://schemas.microsoft.com/office/drawing/2014/main" xmlns="" id="{455AFD50-026C-4FAE-BA73-89E150567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123">
              <a:extLst>
                <a:ext uri="{FF2B5EF4-FFF2-40B4-BE49-F238E27FC236}">
                  <a16:creationId xmlns:a16="http://schemas.microsoft.com/office/drawing/2014/main" xmlns="" id="{DF554436-D1BB-46B9-B71C-371D1DDCE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124">
              <a:extLst>
                <a:ext uri="{FF2B5EF4-FFF2-40B4-BE49-F238E27FC236}">
                  <a16:creationId xmlns:a16="http://schemas.microsoft.com/office/drawing/2014/main" xmlns="" id="{E52DFF37-1690-4149-8C6C-2591A1CA32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125">
              <a:extLst>
                <a:ext uri="{FF2B5EF4-FFF2-40B4-BE49-F238E27FC236}">
                  <a16:creationId xmlns:a16="http://schemas.microsoft.com/office/drawing/2014/main" xmlns="" id="{DBF0695F-1929-495B-A389-5948AB0B5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126">
              <a:extLst>
                <a:ext uri="{FF2B5EF4-FFF2-40B4-BE49-F238E27FC236}">
                  <a16:creationId xmlns:a16="http://schemas.microsoft.com/office/drawing/2014/main" xmlns="" id="{4B9D0DAF-BB28-47A9-B9A1-6F62740383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127">
              <a:extLst>
                <a:ext uri="{FF2B5EF4-FFF2-40B4-BE49-F238E27FC236}">
                  <a16:creationId xmlns:a16="http://schemas.microsoft.com/office/drawing/2014/main" xmlns="" id="{751841D4-323D-4703-BAC5-4C3F84EE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Freeform 128">
              <a:extLst>
                <a:ext uri="{FF2B5EF4-FFF2-40B4-BE49-F238E27FC236}">
                  <a16:creationId xmlns:a16="http://schemas.microsoft.com/office/drawing/2014/main" xmlns="" id="{B2D35A72-8CAE-4FE6-8940-45690CAD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129">
              <a:extLst>
                <a:ext uri="{FF2B5EF4-FFF2-40B4-BE49-F238E27FC236}">
                  <a16:creationId xmlns:a16="http://schemas.microsoft.com/office/drawing/2014/main" xmlns="" id="{95C26CF9-6BB6-4296-BC4C-1165760D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130">
              <a:extLst>
                <a:ext uri="{FF2B5EF4-FFF2-40B4-BE49-F238E27FC236}">
                  <a16:creationId xmlns:a16="http://schemas.microsoft.com/office/drawing/2014/main" xmlns="" id="{B97F6DAC-C131-47DA-B8C8-F393904E7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131">
              <a:extLst>
                <a:ext uri="{FF2B5EF4-FFF2-40B4-BE49-F238E27FC236}">
                  <a16:creationId xmlns:a16="http://schemas.microsoft.com/office/drawing/2014/main" xmlns="" id="{4992E032-75F5-4EEE-A986-0A0C4B19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132">
              <a:extLst>
                <a:ext uri="{FF2B5EF4-FFF2-40B4-BE49-F238E27FC236}">
                  <a16:creationId xmlns:a16="http://schemas.microsoft.com/office/drawing/2014/main" xmlns="" id="{92C71E02-A9FD-487D-A3B9-76E940153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133">
              <a:extLst>
                <a:ext uri="{FF2B5EF4-FFF2-40B4-BE49-F238E27FC236}">
                  <a16:creationId xmlns:a16="http://schemas.microsoft.com/office/drawing/2014/main" xmlns="" id="{EE185A00-1915-4EEB-BBF4-7308F210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34">
              <a:extLst>
                <a:ext uri="{FF2B5EF4-FFF2-40B4-BE49-F238E27FC236}">
                  <a16:creationId xmlns:a16="http://schemas.microsoft.com/office/drawing/2014/main" xmlns="" id="{77EDB17D-02CE-49D4-9D3C-A4909344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35">
              <a:extLst>
                <a:ext uri="{FF2B5EF4-FFF2-40B4-BE49-F238E27FC236}">
                  <a16:creationId xmlns:a16="http://schemas.microsoft.com/office/drawing/2014/main" xmlns="" id="{7EDBF833-F186-442D-915C-8CC18E3E4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36">
              <a:extLst>
                <a:ext uri="{FF2B5EF4-FFF2-40B4-BE49-F238E27FC236}">
                  <a16:creationId xmlns:a16="http://schemas.microsoft.com/office/drawing/2014/main" xmlns="" id="{E8307BED-1972-4C16-9E6B-04F15507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37">
              <a:extLst>
                <a:ext uri="{FF2B5EF4-FFF2-40B4-BE49-F238E27FC236}">
                  <a16:creationId xmlns:a16="http://schemas.microsoft.com/office/drawing/2014/main" xmlns="" id="{74CC914A-93A0-438E-8CC8-3E6CEE614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38">
              <a:extLst>
                <a:ext uri="{FF2B5EF4-FFF2-40B4-BE49-F238E27FC236}">
                  <a16:creationId xmlns:a16="http://schemas.microsoft.com/office/drawing/2014/main" xmlns="" id="{2CE0EE6E-AD7B-4748-A80E-56C5034FF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39">
              <a:extLst>
                <a:ext uri="{FF2B5EF4-FFF2-40B4-BE49-F238E27FC236}">
                  <a16:creationId xmlns:a16="http://schemas.microsoft.com/office/drawing/2014/main" xmlns="" id="{32793306-35BA-47E2-A833-0F445E4E6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40">
              <a:extLst>
                <a:ext uri="{FF2B5EF4-FFF2-40B4-BE49-F238E27FC236}">
                  <a16:creationId xmlns:a16="http://schemas.microsoft.com/office/drawing/2014/main" xmlns="" id="{3C3995DE-18EC-45FD-9DEC-CCC3EC08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41">
              <a:extLst>
                <a:ext uri="{FF2B5EF4-FFF2-40B4-BE49-F238E27FC236}">
                  <a16:creationId xmlns:a16="http://schemas.microsoft.com/office/drawing/2014/main" xmlns="" id="{A62D6911-5ECE-4722-BDE0-C0F55EC0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42">
              <a:extLst>
                <a:ext uri="{FF2B5EF4-FFF2-40B4-BE49-F238E27FC236}">
                  <a16:creationId xmlns:a16="http://schemas.microsoft.com/office/drawing/2014/main" xmlns="" id="{C88D5FD6-D883-498F-8810-158A2619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43">
              <a:extLst>
                <a:ext uri="{FF2B5EF4-FFF2-40B4-BE49-F238E27FC236}">
                  <a16:creationId xmlns:a16="http://schemas.microsoft.com/office/drawing/2014/main" xmlns="" id="{56BB430A-79FE-43D8-9BFF-4420D4B584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44">
              <a:extLst>
                <a:ext uri="{FF2B5EF4-FFF2-40B4-BE49-F238E27FC236}">
                  <a16:creationId xmlns:a16="http://schemas.microsoft.com/office/drawing/2014/main" xmlns="" id="{1DBE3227-A024-44F4-9047-822E75BF51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45">
              <a:extLst>
                <a:ext uri="{FF2B5EF4-FFF2-40B4-BE49-F238E27FC236}">
                  <a16:creationId xmlns:a16="http://schemas.microsoft.com/office/drawing/2014/main" xmlns="" id="{80CBA226-2545-4770-8C9B-753B154CE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46">
              <a:extLst>
                <a:ext uri="{FF2B5EF4-FFF2-40B4-BE49-F238E27FC236}">
                  <a16:creationId xmlns:a16="http://schemas.microsoft.com/office/drawing/2014/main" xmlns="" id="{F79A694F-52A3-4484-AC21-E592F2E7F7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47">
              <a:extLst>
                <a:ext uri="{FF2B5EF4-FFF2-40B4-BE49-F238E27FC236}">
                  <a16:creationId xmlns:a16="http://schemas.microsoft.com/office/drawing/2014/main" xmlns="" id="{CD74B9FC-6273-4F26-8A33-5E84611FA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48">
              <a:extLst>
                <a:ext uri="{FF2B5EF4-FFF2-40B4-BE49-F238E27FC236}">
                  <a16:creationId xmlns:a16="http://schemas.microsoft.com/office/drawing/2014/main" xmlns="" id="{05F33F73-3DF7-46D4-99A3-56555F893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49">
              <a:extLst>
                <a:ext uri="{FF2B5EF4-FFF2-40B4-BE49-F238E27FC236}">
                  <a16:creationId xmlns:a16="http://schemas.microsoft.com/office/drawing/2014/main" xmlns="" id="{9672FA6D-76B9-49C4-9AB4-00388836E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50">
              <a:extLst>
                <a:ext uri="{FF2B5EF4-FFF2-40B4-BE49-F238E27FC236}">
                  <a16:creationId xmlns:a16="http://schemas.microsoft.com/office/drawing/2014/main" xmlns="" id="{CF76AD21-0C9D-4840-9F9E-6C8235F5E2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51">
              <a:extLst>
                <a:ext uri="{FF2B5EF4-FFF2-40B4-BE49-F238E27FC236}">
                  <a16:creationId xmlns:a16="http://schemas.microsoft.com/office/drawing/2014/main" xmlns="" id="{1B10B7C0-72D3-4799-B81B-A7CB841A4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10">
              <a:extLst>
                <a:ext uri="{FF2B5EF4-FFF2-40B4-BE49-F238E27FC236}">
                  <a16:creationId xmlns:a16="http://schemas.microsoft.com/office/drawing/2014/main" xmlns="" id="{D0F88E77-29A9-4BC8-826A-47272653BF3F}"/>
                </a:ext>
              </a:extLst>
            </p:cNvPr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62" name="Freeform 67">
            <a:extLst>
              <a:ext uri="{FF2B5EF4-FFF2-40B4-BE49-F238E27FC236}">
                <a16:creationId xmlns:a16="http://schemas.microsoft.com/office/drawing/2014/main" xmlns="" id="{B600A38A-968B-47D5-838D-4554CDA08C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6843" y="1467666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63" name="Freeform 72">
            <a:extLst>
              <a:ext uri="{FF2B5EF4-FFF2-40B4-BE49-F238E27FC236}">
                <a16:creationId xmlns:a16="http://schemas.microsoft.com/office/drawing/2014/main" xmlns="" id="{048D8AC6-1C5F-4992-A4A7-149471B1AA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968" y="1588868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" name="Стрелка: вправо 2">
            <a:extLst>
              <a:ext uri="{FF2B5EF4-FFF2-40B4-BE49-F238E27FC236}">
                <a16:creationId xmlns:a16="http://schemas.microsoft.com/office/drawing/2014/main" xmlns="" id="{72006B47-D283-4A55-BA10-C5C3F143850F}"/>
              </a:ext>
            </a:extLst>
          </p:cNvPr>
          <p:cNvSpPr/>
          <p:nvPr/>
        </p:nvSpPr>
        <p:spPr>
          <a:xfrm>
            <a:off x="449492" y="1393163"/>
            <a:ext cx="1046220" cy="2035837"/>
          </a:xfrm>
          <a:prstGeom prst="rightArrow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4" name="Прямоугольник 163">
            <a:extLst>
              <a:ext uri="{FF2B5EF4-FFF2-40B4-BE49-F238E27FC236}">
                <a16:creationId xmlns:a16="http://schemas.microsoft.com/office/drawing/2014/main" xmlns="" id="{1E0C2DF8-A514-4E1A-AAAC-DB613C3C0A9D}"/>
              </a:ext>
            </a:extLst>
          </p:cNvPr>
          <p:cNvSpPr/>
          <p:nvPr/>
        </p:nvSpPr>
        <p:spPr>
          <a:xfrm>
            <a:off x="307837" y="6475690"/>
            <a:ext cx="11045961" cy="31649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r>
              <a:rPr lang="ru-RU" sz="900" dirty="0">
                <a:solidFill>
                  <a:schemeClr val="bg1">
                    <a:lumMod val="65000"/>
                  </a:schemeClr>
                </a:solidFill>
              </a:rPr>
              <a:t>* Максимальный лимит на одного лизингополучателя (группу связанных компаний)</a:t>
            </a:r>
            <a:br>
              <a:rPr lang="ru-RU" sz="900" dirty="0">
                <a:solidFill>
                  <a:schemeClr val="bg1">
                    <a:lumMod val="65000"/>
                  </a:schemeClr>
                </a:solidFill>
              </a:rPr>
            </a:br>
            <a:r>
              <a:rPr lang="ru-RU" sz="900" dirty="0">
                <a:solidFill>
                  <a:schemeClr val="bg1">
                    <a:lumMod val="65000"/>
                  </a:schemeClr>
                </a:solidFill>
              </a:rPr>
              <a:t>**Территория опережающего социально-экономического развития в Российской Федерации</a:t>
            </a:r>
            <a:endParaRPr lang="en-US" sz="900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14613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Особенности продуктов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686A702A-1890-44C1-8C7F-5D4624AE2D88}"/>
              </a:ext>
            </a:extLst>
          </p:cNvPr>
          <p:cNvSpPr txBox="1"/>
          <p:nvPr/>
        </p:nvSpPr>
        <p:spPr>
          <a:xfrm>
            <a:off x="342242" y="3943342"/>
            <a:ext cx="106911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b="1" dirty="0">
                <a:solidFill>
                  <a:srgbClr val="F5750B"/>
                </a:solidFill>
              </a:rPr>
              <a:t>Виды имущества вне рамок программы (финансирование не осуществляется)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xmlns="" id="{CE7CB230-8B8F-4051-AC4A-B8D4533AD528}"/>
              </a:ext>
            </a:extLst>
          </p:cNvPr>
          <p:cNvSpPr/>
          <p:nvPr/>
        </p:nvSpPr>
        <p:spPr>
          <a:xfrm>
            <a:off x="382588" y="4141682"/>
            <a:ext cx="8174271" cy="1204326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оборудование, предназначенное для осуществления оптовой и розничной торговой деятельности;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водные суда;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воздушные суда и другая авиационная техника;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подвижной состав железнодорожного транспорта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17145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транспортные средства, самоходные машины и другие виды техники, на которые оформляются паспорт транспортного средства или паспорт самоходной машины и других видов техники (электронный паспорт транспортного средства или электронный паспорт самоходной машины и других видов техники), а также навесное, прицепное оборудование к указанным видам техники;</a:t>
            </a:r>
          </a:p>
        </p:txBody>
      </p:sp>
      <p:pic>
        <p:nvPicPr>
          <p:cNvPr id="1028" name="Picture 4" descr="ÐÐ¾ÑÐ¾Ð¶ÐµÐµ Ð¸Ð·Ð¾Ð±ÑÐ°Ð¶ÐµÐ½Ð¸Ðµ">
            <a:extLst>
              <a:ext uri="{FF2B5EF4-FFF2-40B4-BE49-F238E27FC236}">
                <a16:creationId xmlns:a16="http://schemas.microsoft.com/office/drawing/2014/main" xmlns="" id="{B21B01E9-E2B3-49B4-ABF1-2C4A82FF16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8360" y="4165473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2685650E-EFAA-4DB7-9C7B-C2755B1B5D61}"/>
              </a:ext>
            </a:extLst>
          </p:cNvPr>
          <p:cNvSpPr txBox="1"/>
          <p:nvPr/>
        </p:nvSpPr>
        <p:spPr>
          <a:xfrm>
            <a:off x="290404" y="2479790"/>
            <a:ext cx="215287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srgbClr val="1F4E79"/>
                </a:solidFill>
              </a:rPr>
              <a:t>Преимущества</a:t>
            </a:r>
          </a:p>
          <a:p>
            <a:pPr algn="ctr">
              <a:defRPr/>
            </a:pPr>
            <a:r>
              <a:rPr lang="ru-RU" sz="1400" b="1" dirty="0">
                <a:solidFill>
                  <a:srgbClr val="1F4E79"/>
                </a:solidFill>
              </a:rPr>
              <a:t>программы льготного лизинга</a:t>
            </a:r>
          </a:p>
        </p:txBody>
      </p:sp>
      <p:sp>
        <p:nvSpPr>
          <p:cNvPr id="26" name="L-Shape 10">
            <a:extLst>
              <a:ext uri="{FF2B5EF4-FFF2-40B4-BE49-F238E27FC236}">
                <a16:creationId xmlns:a16="http://schemas.microsoft.com/office/drawing/2014/main" xmlns="" id="{D4393D0A-C77B-463A-9007-09DA96B6CCD9}"/>
              </a:ext>
            </a:extLst>
          </p:cNvPr>
          <p:cNvSpPr/>
          <p:nvPr/>
        </p:nvSpPr>
        <p:spPr>
          <a:xfrm rot="13701821">
            <a:off x="2137539" y="1856620"/>
            <a:ext cx="442118" cy="442118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119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1462">
            <a:extLst>
              <a:ext uri="{FF2B5EF4-FFF2-40B4-BE49-F238E27FC236}">
                <a16:creationId xmlns:a16="http://schemas.microsoft.com/office/drawing/2014/main" xmlns="" id="{B9F7AA6F-84F2-4713-AD40-BF9369298851}"/>
              </a:ext>
            </a:extLst>
          </p:cNvPr>
          <p:cNvGrpSpPr/>
          <p:nvPr/>
        </p:nvGrpSpPr>
        <p:grpSpPr>
          <a:xfrm>
            <a:off x="1018349" y="1627809"/>
            <a:ext cx="576347" cy="759618"/>
            <a:chOff x="2489201" y="17492663"/>
            <a:chExt cx="379413" cy="500063"/>
          </a:xfrm>
          <a:solidFill>
            <a:srgbClr val="1F4E79"/>
          </a:solidFill>
        </p:grpSpPr>
        <p:sp>
          <p:nvSpPr>
            <p:cNvPr id="28" name="Freeform 584">
              <a:extLst>
                <a:ext uri="{FF2B5EF4-FFF2-40B4-BE49-F238E27FC236}">
                  <a16:creationId xmlns:a16="http://schemas.microsoft.com/office/drawing/2014/main" xmlns="" id="{AD364BE2-CCD9-4B2E-8E2E-2A9669AB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681575"/>
              <a:ext cx="246063" cy="36513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9" name="Freeform 585">
              <a:extLst>
                <a:ext uri="{FF2B5EF4-FFF2-40B4-BE49-F238E27FC236}">
                  <a16:creationId xmlns:a16="http://schemas.microsoft.com/office/drawing/2014/main" xmlns="" id="{B0373336-34E3-4A62-8173-44F0ABD6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40313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0" name="Freeform 586">
              <a:extLst>
                <a:ext uri="{FF2B5EF4-FFF2-40B4-BE49-F238E27FC236}">
                  <a16:creationId xmlns:a16="http://schemas.microsoft.com/office/drawing/2014/main" xmlns="" id="{77C92914-B037-4B17-8DA3-E76629E9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99050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1" name="Freeform 587">
              <a:extLst>
                <a:ext uri="{FF2B5EF4-FFF2-40B4-BE49-F238E27FC236}">
                  <a16:creationId xmlns:a16="http://schemas.microsoft.com/office/drawing/2014/main" xmlns="" id="{31936C36-AD47-4297-8EDA-1B013FC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860963"/>
              <a:ext cx="141288" cy="34925"/>
            </a:xfrm>
            <a:custGeom>
              <a:avLst/>
              <a:gdLst>
                <a:gd name="T0" fmla="*/ 42 w 48"/>
                <a:gd name="T1" fmla="*/ 12 h 12"/>
                <a:gd name="T2" fmla="*/ 6 w 48"/>
                <a:gd name="T3" fmla="*/ 12 h 12"/>
                <a:gd name="T4" fmla="*/ 0 w 48"/>
                <a:gd name="T5" fmla="*/ 6 h 12"/>
                <a:gd name="T6" fmla="*/ 6 w 48"/>
                <a:gd name="T7" fmla="*/ 0 h 12"/>
                <a:gd name="T8" fmla="*/ 42 w 48"/>
                <a:gd name="T9" fmla="*/ 0 h 12"/>
                <a:gd name="T10" fmla="*/ 48 w 48"/>
                <a:gd name="T11" fmla="*/ 6 h 12"/>
                <a:gd name="T12" fmla="*/ 42 w 4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2">
                  <a:moveTo>
                    <a:pt x="4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5" y="0"/>
                    <a:pt x="48" y="2"/>
                    <a:pt x="48" y="6"/>
                  </a:cubicBezTo>
                  <a:cubicBezTo>
                    <a:pt x="48" y="9"/>
                    <a:pt x="45" y="12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2" name="Freeform 588">
              <a:extLst>
                <a:ext uri="{FF2B5EF4-FFF2-40B4-BE49-F238E27FC236}">
                  <a16:creationId xmlns:a16="http://schemas.microsoft.com/office/drawing/2014/main" xmlns="" id="{833BCE85-5162-4091-AC3A-78C017590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1" y="17492663"/>
              <a:ext cx="379413" cy="500063"/>
            </a:xfrm>
            <a:custGeom>
              <a:avLst/>
              <a:gdLst>
                <a:gd name="T0" fmla="*/ 112 w 130"/>
                <a:gd name="T1" fmla="*/ 171 h 171"/>
                <a:gd name="T2" fmla="*/ 17 w 130"/>
                <a:gd name="T3" fmla="*/ 171 h 171"/>
                <a:gd name="T4" fmla="*/ 0 w 130"/>
                <a:gd name="T5" fmla="*/ 153 h 171"/>
                <a:gd name="T6" fmla="*/ 0 w 130"/>
                <a:gd name="T7" fmla="*/ 18 h 171"/>
                <a:gd name="T8" fmla="*/ 17 w 130"/>
                <a:gd name="T9" fmla="*/ 0 h 171"/>
                <a:gd name="T10" fmla="*/ 23 w 130"/>
                <a:gd name="T11" fmla="*/ 6 h 171"/>
                <a:gd name="T12" fmla="*/ 17 w 130"/>
                <a:gd name="T13" fmla="*/ 12 h 171"/>
                <a:gd name="T14" fmla="*/ 12 w 130"/>
                <a:gd name="T15" fmla="*/ 18 h 171"/>
                <a:gd name="T16" fmla="*/ 12 w 130"/>
                <a:gd name="T17" fmla="*/ 153 h 171"/>
                <a:gd name="T18" fmla="*/ 17 w 130"/>
                <a:gd name="T19" fmla="*/ 159 h 171"/>
                <a:gd name="T20" fmla="*/ 112 w 130"/>
                <a:gd name="T21" fmla="*/ 159 h 171"/>
                <a:gd name="T22" fmla="*/ 118 w 130"/>
                <a:gd name="T23" fmla="*/ 153 h 171"/>
                <a:gd name="T24" fmla="*/ 118 w 130"/>
                <a:gd name="T25" fmla="*/ 18 h 171"/>
                <a:gd name="T26" fmla="*/ 112 w 130"/>
                <a:gd name="T27" fmla="*/ 12 h 171"/>
                <a:gd name="T28" fmla="*/ 89 w 130"/>
                <a:gd name="T29" fmla="*/ 12 h 171"/>
                <a:gd name="T30" fmla="*/ 83 w 130"/>
                <a:gd name="T31" fmla="*/ 6 h 171"/>
                <a:gd name="T32" fmla="*/ 89 w 130"/>
                <a:gd name="T33" fmla="*/ 0 h 171"/>
                <a:gd name="T34" fmla="*/ 112 w 130"/>
                <a:gd name="T35" fmla="*/ 0 h 171"/>
                <a:gd name="T36" fmla="*/ 130 w 130"/>
                <a:gd name="T37" fmla="*/ 18 h 171"/>
                <a:gd name="T38" fmla="*/ 130 w 130"/>
                <a:gd name="T39" fmla="*/ 153 h 171"/>
                <a:gd name="T40" fmla="*/ 112 w 130"/>
                <a:gd name="T4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171">
                  <a:moveTo>
                    <a:pt x="112" y="171"/>
                  </a:moveTo>
                  <a:cubicBezTo>
                    <a:pt x="17" y="171"/>
                    <a:pt x="17" y="171"/>
                    <a:pt x="17" y="171"/>
                  </a:cubicBezTo>
                  <a:cubicBezTo>
                    <a:pt x="8" y="171"/>
                    <a:pt x="0" y="163"/>
                    <a:pt x="0" y="15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1" y="0"/>
                    <a:pt x="23" y="3"/>
                    <a:pt x="23" y="6"/>
                  </a:cubicBezTo>
                  <a:cubicBezTo>
                    <a:pt x="23" y="9"/>
                    <a:pt x="21" y="12"/>
                    <a:pt x="17" y="12"/>
                  </a:cubicBezTo>
                  <a:cubicBezTo>
                    <a:pt x="14" y="12"/>
                    <a:pt x="12" y="14"/>
                    <a:pt x="12" y="18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6"/>
                    <a:pt x="14" y="159"/>
                    <a:pt x="17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6" y="159"/>
                    <a:pt x="118" y="156"/>
                    <a:pt x="118" y="153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4"/>
                    <a:pt x="116" y="12"/>
                    <a:pt x="112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6" y="12"/>
                    <a:pt x="83" y="9"/>
                    <a:pt x="83" y="6"/>
                  </a:cubicBezTo>
                  <a:cubicBezTo>
                    <a:pt x="83" y="3"/>
                    <a:pt x="86" y="0"/>
                    <a:pt x="8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22" y="0"/>
                    <a:pt x="130" y="8"/>
                    <a:pt x="130" y="18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30" y="163"/>
                    <a:pt x="122" y="171"/>
                    <a:pt x="112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3" name="Freeform 589">
              <a:extLst>
                <a:ext uri="{FF2B5EF4-FFF2-40B4-BE49-F238E27FC236}">
                  <a16:creationId xmlns:a16="http://schemas.microsoft.com/office/drawing/2014/main" xmlns="" id="{C695D12E-C090-4990-9914-8B24807A6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17492663"/>
              <a:ext cx="141288" cy="142875"/>
            </a:xfrm>
            <a:custGeom>
              <a:avLst/>
              <a:gdLst>
                <a:gd name="T0" fmla="*/ 32 w 48"/>
                <a:gd name="T1" fmla="*/ 49 h 49"/>
                <a:gd name="T2" fmla="*/ 16 w 48"/>
                <a:gd name="T3" fmla="*/ 49 h 49"/>
                <a:gd name="T4" fmla="*/ 0 w 48"/>
                <a:gd name="T5" fmla="*/ 32 h 49"/>
                <a:gd name="T6" fmla="*/ 0 w 48"/>
                <a:gd name="T7" fmla="*/ 6 h 49"/>
                <a:gd name="T8" fmla="*/ 6 w 48"/>
                <a:gd name="T9" fmla="*/ 0 h 49"/>
                <a:gd name="T10" fmla="*/ 12 w 48"/>
                <a:gd name="T11" fmla="*/ 6 h 49"/>
                <a:gd name="T12" fmla="*/ 12 w 48"/>
                <a:gd name="T13" fmla="*/ 32 h 49"/>
                <a:gd name="T14" fmla="*/ 16 w 48"/>
                <a:gd name="T15" fmla="*/ 37 h 49"/>
                <a:gd name="T16" fmla="*/ 32 w 48"/>
                <a:gd name="T17" fmla="*/ 37 h 49"/>
                <a:gd name="T18" fmla="*/ 36 w 48"/>
                <a:gd name="T19" fmla="*/ 32 h 49"/>
                <a:gd name="T20" fmla="*/ 36 w 48"/>
                <a:gd name="T21" fmla="*/ 6 h 49"/>
                <a:gd name="T22" fmla="*/ 42 w 48"/>
                <a:gd name="T23" fmla="*/ 0 h 49"/>
                <a:gd name="T24" fmla="*/ 48 w 48"/>
                <a:gd name="T25" fmla="*/ 6 h 49"/>
                <a:gd name="T26" fmla="*/ 48 w 48"/>
                <a:gd name="T27" fmla="*/ 32 h 49"/>
                <a:gd name="T28" fmla="*/ 32 w 48"/>
                <a:gd name="T2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7" y="49"/>
                    <a:pt x="0" y="42"/>
                    <a:pt x="0" y="3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5"/>
                    <a:pt x="14" y="37"/>
                    <a:pt x="16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4" y="37"/>
                    <a:pt x="36" y="35"/>
                    <a:pt x="36" y="32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3"/>
                    <a:pt x="39" y="0"/>
                    <a:pt x="42" y="0"/>
                  </a:cubicBezTo>
                  <a:cubicBezTo>
                    <a:pt x="46" y="0"/>
                    <a:pt x="48" y="3"/>
                    <a:pt x="48" y="6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42"/>
                    <a:pt x="41" y="49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xmlns="" id="{46B190ED-DD5C-48EC-BC2C-6A8160B83117}"/>
              </a:ext>
            </a:extLst>
          </p:cNvPr>
          <p:cNvSpPr/>
          <p:nvPr/>
        </p:nvSpPr>
        <p:spPr>
          <a:xfrm>
            <a:off x="2619038" y="1198213"/>
            <a:ext cx="9572962" cy="318991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Льготные процентные ставки: 6% для российского оборудования, 8% для иностранного оборудования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 представляет собой беззалоговое финансирование, обеспечением является сам предмет лизинга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Лизинговая компания самостоятельно приобретает у поставщика оборудование и передает его во временное пользование и владение лизингополучателю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Лизингополучатель не ограничен в выборе оборудования и поставщика оборудования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Лизингополучатель вправе выбрать график платежей исходя из сезонности бизнеса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Первый лизинговый платеж оплачивается через 30 дней после подписания акта приема-передачи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Существует возможность привлечения региональных гарантийных организаций в качестве поручителя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6331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Скругленный прямоугольник 4"/>
          <p:cNvSpPr/>
          <p:nvPr/>
        </p:nvSpPr>
        <p:spPr>
          <a:xfrm>
            <a:off x="448281" y="1683343"/>
            <a:ext cx="3916113" cy="4562174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solidFill>
              <a:srgbClr val="1F4E7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57263">
              <a:lnSpc>
                <a:spcPct val="106000"/>
              </a:lnSpc>
              <a:spcBef>
                <a:spcPts val="300"/>
              </a:spcBef>
            </a:pPr>
            <a:endParaRPr lang="ru-RU" sz="1000" dirty="0">
              <a:solidFill>
                <a:schemeClr val="tx2"/>
              </a:solidFill>
            </a:endParaRPr>
          </a:p>
        </p:txBody>
      </p:sp>
      <p:sp>
        <p:nvSpPr>
          <p:cNvPr id="6" name="Freeform 21"/>
          <p:cNvSpPr>
            <a:spLocks noChangeAspect="1"/>
          </p:cNvSpPr>
          <p:nvPr/>
        </p:nvSpPr>
        <p:spPr bwMode="auto">
          <a:xfrm>
            <a:off x="683943" y="1974684"/>
            <a:ext cx="1198926" cy="1151238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33344" y="1818560"/>
            <a:ext cx="2134569" cy="2569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dirty="0">
                <a:solidFill>
                  <a:schemeClr val="tx2"/>
                </a:solidFill>
              </a:rPr>
              <a:t>Субъекты индивидуального и малого предпринимательства (ИМП)*, прежде всего поставщики крупнейших заказчиков, определяемых Правительством Российской Федерации, включенные в Единый реестр субъектов малого и среднего предпринимательства, ведение которого осуществляется Федеральной налоговой службой</a:t>
            </a:r>
          </a:p>
          <a:p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683943" y="3096641"/>
            <a:ext cx="11009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>
                <a:solidFill>
                  <a:srgbClr val="1F4E79"/>
                </a:solidFill>
              </a:rPr>
              <a:t>Профиль ЛП</a:t>
            </a:r>
          </a:p>
        </p:txBody>
      </p:sp>
      <p:sp>
        <p:nvSpPr>
          <p:cNvPr id="9" name="Заголовок 1"/>
          <p:cNvSpPr>
            <a:spLocks noGrp="1"/>
          </p:cNvSpPr>
          <p:nvPr>
            <p:ph type="title"/>
          </p:nvPr>
        </p:nvSpPr>
        <p:spPr>
          <a:xfrm>
            <a:off x="2391831" y="263492"/>
            <a:ext cx="8800604" cy="749121"/>
          </a:xfrm>
          <a:solidFill>
            <a:schemeClr val="bg1"/>
          </a:solidFill>
        </p:spPr>
        <p:txBody>
          <a:bodyPr>
            <a:noAutofit/>
          </a:bodyPr>
          <a:lstStyle/>
          <a:p>
            <a:r>
              <a:rPr lang="ru-RU" sz="2800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Условия программы льготного лизинга, </a:t>
            </a:r>
            <a:br>
              <a:rPr lang="ru-RU" sz="2800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</a:br>
            <a:r>
              <a:rPr lang="ru-RU" sz="2800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реализуемая АО РЛК Республики Татарстан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00244" y="1163312"/>
            <a:ext cx="44940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Профиль лизингополучателя</a:t>
            </a:r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>
            <p:extLst/>
          </p:nvPr>
        </p:nvGraphicFramePr>
        <p:xfrm>
          <a:off x="4816001" y="1586586"/>
          <a:ext cx="6565590" cy="465893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6824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19867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19867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96050">
                <a:tc gridSpan="3">
                  <a:txBody>
                    <a:bodyPr/>
                    <a:lstStyle/>
                    <a:p>
                      <a:pPr algn="ctr" defTabSz="859536" rtl="0" fontAlgn="t">
                        <a:spcBef>
                          <a:spcPts val="200"/>
                        </a:spcBef>
                        <a:spcAft>
                          <a:spcPts val="0"/>
                        </a:spcAft>
                        <a:defRPr/>
                      </a:pPr>
                      <a:r>
                        <a:rPr lang="ru-RU" sz="1400" b="1" kern="1200" dirty="0">
                          <a:solidFill>
                            <a:srgbClr val="1F4E79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Исходные параметры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03285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10 000</a:t>
                      </a:r>
                      <a:r>
                        <a:rPr lang="en-US" sz="1400" baseline="0" dirty="0"/>
                        <a:t> </a:t>
                      </a:r>
                      <a:r>
                        <a:rPr lang="ru-RU" sz="1400" dirty="0"/>
                        <a:t>000 </a:t>
                      </a:r>
                      <a:r>
                        <a:rPr lang="ru-RU" sz="1400" b="0" baseline="0" dirty="0"/>
                        <a:t>рублей</a:t>
                      </a:r>
                      <a:endParaRPr lang="ru-RU" sz="140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96050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6050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96050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/>
                        <a:t>Аннуитетный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96050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1251">
                <a:tc gridSpan="3">
                  <a:txBody>
                    <a:bodyPr/>
                    <a:lstStyle/>
                    <a:p>
                      <a:pPr marL="0" marR="0" lvl="0" indent="0" algn="ctr" defTabSz="859536" rtl="0" eaLnBrk="1" fontAlgn="t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rgbClr val="1F4E79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C</a:t>
                      </a:r>
                      <a:r>
                        <a:rPr lang="ru-RU" sz="1400" b="1" kern="1200" dirty="0">
                          <a:solidFill>
                            <a:srgbClr val="1F4E79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равнение условий по лизингу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0328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РЛК </a:t>
                      </a:r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Республики</a:t>
                      </a:r>
                      <a:r>
                        <a:rPr lang="ru-RU" sz="1400" b="1" baseline="0" dirty="0">
                          <a:solidFill>
                            <a:schemeClr val="bg1"/>
                          </a:solidFill>
                        </a:rPr>
                        <a:t> Татарстан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лизинговые компании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301349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Ежемесячный</a:t>
                      </a:r>
                      <a:r>
                        <a:rPr lang="ru-RU" sz="1400" b="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платеж</a:t>
                      </a:r>
                      <a:endParaRPr lang="ru-RU" sz="14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/>
                        <a:t>157 961 </a:t>
                      </a:r>
                      <a:r>
                        <a:rPr lang="ru-RU" sz="1400" b="1" baseline="0" dirty="0"/>
                        <a:t>руб.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/>
                        <a:t>211 949 </a:t>
                      </a:r>
                      <a:r>
                        <a:rPr lang="ru-RU" sz="1400" b="1" baseline="0" dirty="0"/>
                        <a:t>руб.</a:t>
                      </a:r>
                      <a:endParaRPr lang="ru-RU" sz="14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9605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9605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9605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2,96%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9,63%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0328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11 477 704 </a:t>
                      </a:r>
                      <a:r>
                        <a:rPr lang="ru-RU" sz="1400" b="1" baseline="0" dirty="0"/>
                        <a:t>руб.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14 816 913 </a:t>
                      </a:r>
                      <a:r>
                        <a:rPr lang="ru-RU" sz="1400" b="1" baseline="0" dirty="0"/>
                        <a:t>руб.</a:t>
                      </a:r>
                      <a:endParaRPr lang="ru-RU" sz="14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4816001" y="1190283"/>
            <a:ext cx="78377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Сравнение расчета параметров сделки**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500244" y="4266224"/>
            <a:ext cx="1533100" cy="5488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rgbClr val="1F4E79"/>
                </a:solidFill>
              </a:rPr>
              <a:t>Величина </a:t>
            </a:r>
          </a:p>
          <a:p>
            <a:pPr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rgbClr val="1F4E79"/>
                </a:solidFill>
              </a:rPr>
              <a:t>годового дохода</a:t>
            </a:r>
            <a:endParaRPr lang="en-US" sz="1400" b="1" dirty="0">
              <a:solidFill>
                <a:srgbClr val="1F4E79"/>
              </a:solidFill>
            </a:endParaRPr>
          </a:p>
        </p:txBody>
      </p:sp>
      <p:sp>
        <p:nvSpPr>
          <p:cNvPr id="15" name="L-Shape 10"/>
          <p:cNvSpPr/>
          <p:nvPr/>
        </p:nvSpPr>
        <p:spPr>
          <a:xfrm rot="13701821">
            <a:off x="2027686" y="5155690"/>
            <a:ext cx="301972" cy="301972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L-Shape 10"/>
          <p:cNvSpPr/>
          <p:nvPr/>
        </p:nvSpPr>
        <p:spPr>
          <a:xfrm rot="13701821">
            <a:off x="2042193" y="4388207"/>
            <a:ext cx="301972" cy="301972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Прямоугольник 16"/>
          <p:cNvSpPr/>
          <p:nvPr/>
        </p:nvSpPr>
        <p:spPr>
          <a:xfrm>
            <a:off x="500243" y="4937344"/>
            <a:ext cx="158313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2556813" y="440393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2556813" y="5168176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386080" y="6320404"/>
            <a:ext cx="11805920" cy="175797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bg1">
                    <a:lumMod val="50000"/>
                  </a:schemeClr>
                </a:solidFill>
              </a:rPr>
              <a:t>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86080" y="6553077"/>
            <a:ext cx="1153075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>
                <a:solidFill>
                  <a:schemeClr val="bg1">
                    <a:lumMod val="50000"/>
                  </a:schemeClr>
                </a:solidFill>
              </a:rPr>
              <a:t>**Предлагаемые условия носят исключительно индикативный характер и не являются обязательством АО «</a:t>
            </a:r>
            <a:r>
              <a:rPr lang="en-GB" sz="1000" dirty="0">
                <a:solidFill>
                  <a:schemeClr val="bg1">
                    <a:lumMod val="50000"/>
                  </a:schemeClr>
                </a:solidFill>
              </a:rPr>
              <a:t> </a:t>
            </a:r>
            <a:r>
              <a:rPr lang="ru-RU" sz="1000" dirty="0">
                <a:solidFill>
                  <a:schemeClr val="bg1">
                    <a:lumMod val="50000"/>
                  </a:schemeClr>
                </a:solidFill>
              </a:rPr>
              <a:t>РЛК Республики Татарстан» по организации лизинговой сделки на указанных условиях. </a:t>
            </a:r>
          </a:p>
        </p:txBody>
      </p:sp>
      <p:cxnSp>
        <p:nvCxnSpPr>
          <p:cNvPr id="22" name="Прямая соединительная линия 21"/>
          <p:cNvCxnSpPr/>
          <p:nvPr/>
        </p:nvCxnSpPr>
        <p:spPr>
          <a:xfrm flipV="1">
            <a:off x="418906" y="1559615"/>
            <a:ext cx="3945488" cy="9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единительная линия 22"/>
          <p:cNvCxnSpPr/>
          <p:nvPr/>
        </p:nvCxnSpPr>
        <p:spPr>
          <a:xfrm flipV="1">
            <a:off x="4816001" y="1556049"/>
            <a:ext cx="6565590" cy="7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58D212-A68D-C447-85A5-A823071FBC9A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681504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Высокотехнологичное и инновационное производство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1888948"/>
              </p:ext>
            </p:extLst>
          </p:nvPr>
        </p:nvGraphicFramePr>
        <p:xfrm>
          <a:off x="459511" y="3264340"/>
          <a:ext cx="5287662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93950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3593712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373104" y="1084956"/>
            <a:ext cx="49645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«Высокотехнологичное и инновационное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9928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инновационным и/или высокотехнологичным и приобретается Лизингополучателем в рамках осуществляемого Лизингополучателем вида экономической деятельности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производства высокотехнологичной и (или) инновационной продукции, выполнения высокотехнологичных и (или) инновационных работ или оказания высокотехнологичных и (или) инновационных услуг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6507648" y="4193560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7532451" y="4214409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осуществляет один или несколько видов деятельности, относящихся к производству высокотехнологичной и инновационной продукции, выполнению высокотехнологичных или инновационных работ, оказанию высокотехнологичных или инновационных услуг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6444828" y="1140704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6444828" y="373057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xmlns="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xmlns="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xmlns="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xmlns="" id="{35BE3531-003D-49C0-8DCF-99822AADE70F}"/>
              </a:ext>
            </a:extLst>
          </p:cNvPr>
          <p:cNvGrpSpPr/>
          <p:nvPr/>
        </p:nvGrpSpPr>
        <p:grpSpPr>
          <a:xfrm>
            <a:off x="2258092" y="2000643"/>
            <a:ext cx="670289" cy="821832"/>
            <a:chOff x="0" y="0"/>
            <a:chExt cx="1044575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xmlns="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xmlns="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xmlns="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xmlns="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xmlns="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xmlns="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xmlns="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/>
          <p:nvPr/>
        </p:nvCxnSpPr>
        <p:spPr>
          <a:xfrm>
            <a:off x="459511" y="1669731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30768" y="4095862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4308516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6431493" y="4896814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grpSp>
        <p:nvGrpSpPr>
          <p:cNvPr id="34" name="Group 317">
            <a:extLst>
              <a:ext uri="{FF2B5EF4-FFF2-40B4-BE49-F238E27FC236}">
                <a16:creationId xmlns:a16="http://schemas.microsoft.com/office/drawing/2014/main" xmlns="" id="{E3A83E28-25FB-4233-9648-C62DA8DBB3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99636" y="2236688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35" name="Freeform 318">
              <a:extLst>
                <a:ext uri="{FF2B5EF4-FFF2-40B4-BE49-F238E27FC236}">
                  <a16:creationId xmlns:a16="http://schemas.microsoft.com/office/drawing/2014/main" xmlns="" id="{E6689912-9322-41A3-B558-F00E5F419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6" name="Freeform 319">
              <a:extLst>
                <a:ext uri="{FF2B5EF4-FFF2-40B4-BE49-F238E27FC236}">
                  <a16:creationId xmlns:a16="http://schemas.microsoft.com/office/drawing/2014/main" xmlns="" id="{07130C56-6ED5-4582-9AE5-AC9B257312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7227911" y="5276484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9544534" y="5309676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6850442" y="5517331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9544534" y="5647154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7220433" y="5941239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9223241" y="5962136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350562014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Приоритетное производство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840687"/>
              </p:ext>
            </p:extLst>
          </p:nvPr>
        </p:nvGraphicFramePr>
        <p:xfrm>
          <a:off x="449492" y="3347667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«Приоритетное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184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промышленным оборудованием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6520982" y="3940833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7545785" y="396168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осуществляет один или несколько видов деятельности, относящихся к приоритетным отраслям и видам экономической деятельности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6443220" y="337472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xmlns="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xmlns="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xmlns="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xmlns="" id="{35BE3531-003D-49C0-8DCF-99822AADE70F}"/>
              </a:ext>
            </a:extLst>
          </p:cNvPr>
          <p:cNvGrpSpPr/>
          <p:nvPr/>
        </p:nvGrpSpPr>
        <p:grpSpPr>
          <a:xfrm>
            <a:off x="2258092" y="2000643"/>
            <a:ext cx="670289" cy="821832"/>
            <a:chOff x="0" y="0"/>
            <a:chExt cx="1044576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xmlns="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xmlns="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xmlns="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3" y="0"/>
              <a:ext cx="760413" cy="314324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xmlns="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xmlns="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xmlns="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6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xmlns="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3" y="3722760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4518403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6444828" y="5106701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7241245" y="502375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9557868" y="505694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6863776" y="526460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9557868" y="539442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7233767" y="568851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9236575" y="5709409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22695698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Создание (для сельхозкооперативов)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3927681"/>
              </p:ext>
            </p:extLst>
          </p:nvPr>
        </p:nvGraphicFramePr>
        <p:xfrm>
          <a:off x="459511" y="3264340"/>
          <a:ext cx="5636489" cy="313627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35494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35365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30800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– 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одновременно требуются поручительства следующих лиц: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373104" y="1218616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«Создание»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8079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6507648" y="3804384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7532451" y="3825233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6443220" y="1228071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6429885" y="3259723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xmlns="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xmlns="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xmlns="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37362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19340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6431493" y="4507638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7227911" y="4887308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9544534" y="492050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6850442" y="5128155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9544534" y="5257978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7220433" y="5552063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9223241" y="5572960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более 12 месяцев</a:t>
            </a:r>
          </a:p>
        </p:txBody>
      </p:sp>
      <p:sp>
        <p:nvSpPr>
          <p:cNvPr id="38" name="Freeform 68">
            <a:extLst>
              <a:ext uri="{FF2B5EF4-FFF2-40B4-BE49-F238E27FC236}">
                <a16:creationId xmlns:a16="http://schemas.microsoft.com/office/drawing/2014/main" xmlns="" id="{6E24BE5A-6D8C-49B8-93EB-A97A90FF6462}"/>
              </a:ext>
            </a:extLst>
          </p:cNvPr>
          <p:cNvSpPr>
            <a:spLocks noChangeAspect="1"/>
          </p:cNvSpPr>
          <p:nvPr/>
        </p:nvSpPr>
        <p:spPr bwMode="auto">
          <a:xfrm>
            <a:off x="2387949" y="1986205"/>
            <a:ext cx="580357" cy="835175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19854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Развитие (для сельхозкооперативов)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4135384"/>
              </p:ext>
            </p:extLst>
          </p:nvPr>
        </p:nvGraphicFramePr>
        <p:xfrm>
          <a:off x="459511" y="3264340"/>
          <a:ext cx="5636489" cy="31057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35494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35365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30800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- наличие поручительств пайщиков, в совокупности или по отдельности владеющих более 50% паевого фонда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– 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373104" y="1218616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«Развитие»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6507648" y="3796592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7545786" y="382254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6443220" y="1228071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6443220" y="3257032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xmlns="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xmlns="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xmlns="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2" y="3634671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3916649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6444828" y="450494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7241246" y="488461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9557869" y="491780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6863777" y="512546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9557869" y="525528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7233768" y="554937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8995397" y="5573621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grpSp>
        <p:nvGrpSpPr>
          <p:cNvPr id="30" name="Группа 29">
            <a:extLst>
              <a:ext uri="{FF2B5EF4-FFF2-40B4-BE49-F238E27FC236}">
                <a16:creationId xmlns:a16="http://schemas.microsoft.com/office/drawing/2014/main" xmlns="" id="{E3B79CC1-E7A0-4F6A-B2F0-AA833F3CA254}"/>
              </a:ext>
            </a:extLst>
          </p:cNvPr>
          <p:cNvGrpSpPr/>
          <p:nvPr/>
        </p:nvGrpSpPr>
        <p:grpSpPr>
          <a:xfrm>
            <a:off x="2283351" y="1882506"/>
            <a:ext cx="819704" cy="1090536"/>
            <a:chOff x="633917" y="2056967"/>
            <a:chExt cx="1101279" cy="1465145"/>
          </a:xfrm>
        </p:grpSpPr>
        <p:grpSp>
          <p:nvGrpSpPr>
            <p:cNvPr id="34" name="Group 1064">
              <a:extLst>
                <a:ext uri="{FF2B5EF4-FFF2-40B4-BE49-F238E27FC236}">
                  <a16:creationId xmlns:a16="http://schemas.microsoft.com/office/drawing/2014/main" xmlns="" id="{ECC1BD0D-3F39-4710-A2E2-4C49F3E217EF}"/>
                </a:ext>
              </a:extLst>
            </p:cNvPr>
            <p:cNvGrpSpPr/>
            <p:nvPr/>
          </p:nvGrpSpPr>
          <p:grpSpPr>
            <a:xfrm>
              <a:off x="934926" y="2552649"/>
              <a:ext cx="500574" cy="969463"/>
              <a:chOff x="10013950" y="3609488"/>
              <a:chExt cx="234950" cy="695812"/>
            </a:xfrm>
            <a:solidFill>
              <a:srgbClr val="0070C0"/>
            </a:solidFill>
          </p:grpSpPr>
          <p:sp>
            <p:nvSpPr>
              <p:cNvPr id="50" name="Freeform 1250">
                <a:extLst>
                  <a:ext uri="{FF2B5EF4-FFF2-40B4-BE49-F238E27FC236}">
                    <a16:creationId xmlns:a16="http://schemas.microsoft.com/office/drawing/2014/main" xmlns="" id="{7DCE8E29-8EE4-4026-8D09-64CB8CEA0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3950" y="4273550"/>
                <a:ext cx="234950" cy="31750"/>
              </a:xfrm>
              <a:custGeom>
                <a:avLst/>
                <a:gdLst>
                  <a:gd name="T0" fmla="*/ 68 w 73"/>
                  <a:gd name="T1" fmla="*/ 10 h 10"/>
                  <a:gd name="T2" fmla="*/ 5 w 73"/>
                  <a:gd name="T3" fmla="*/ 10 h 10"/>
                  <a:gd name="T4" fmla="*/ 0 w 73"/>
                  <a:gd name="T5" fmla="*/ 5 h 10"/>
                  <a:gd name="T6" fmla="*/ 5 w 73"/>
                  <a:gd name="T7" fmla="*/ 0 h 10"/>
                  <a:gd name="T8" fmla="*/ 68 w 73"/>
                  <a:gd name="T9" fmla="*/ 0 h 10"/>
                  <a:gd name="T10" fmla="*/ 73 w 73"/>
                  <a:gd name="T11" fmla="*/ 5 h 10"/>
                  <a:gd name="T12" fmla="*/ 68 w 7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0">
                    <a:moveTo>
                      <a:pt x="68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3" y="3"/>
                      <a:pt x="73" y="5"/>
                    </a:cubicBezTo>
                    <a:cubicBezTo>
                      <a:pt x="73" y="8"/>
                      <a:pt x="70" y="10"/>
                      <a:pt x="68" y="10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  <p:sp>
            <p:nvSpPr>
              <p:cNvPr id="51" name="Freeform 1251">
                <a:extLst>
                  <a:ext uri="{FF2B5EF4-FFF2-40B4-BE49-F238E27FC236}">
                    <a16:creationId xmlns:a16="http://schemas.microsoft.com/office/drawing/2014/main" xmlns="" id="{E8FDB7A7-F3A3-4AB0-BCB1-45C0E86AD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138" y="3609488"/>
                <a:ext cx="31750" cy="660887"/>
              </a:xfrm>
              <a:custGeom>
                <a:avLst/>
                <a:gdLst>
                  <a:gd name="T0" fmla="*/ 5 w 10"/>
                  <a:gd name="T1" fmla="*/ 61 h 61"/>
                  <a:gd name="T2" fmla="*/ 0 w 10"/>
                  <a:gd name="T3" fmla="*/ 56 h 61"/>
                  <a:gd name="T4" fmla="*/ 0 w 10"/>
                  <a:gd name="T5" fmla="*/ 5 h 61"/>
                  <a:gd name="T6" fmla="*/ 5 w 10"/>
                  <a:gd name="T7" fmla="*/ 0 h 61"/>
                  <a:gd name="T8" fmla="*/ 10 w 10"/>
                  <a:gd name="T9" fmla="*/ 5 h 61"/>
                  <a:gd name="T10" fmla="*/ 10 w 10"/>
                  <a:gd name="T11" fmla="*/ 56 h 61"/>
                  <a:gd name="T12" fmla="*/ 5 w 1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5" y="61"/>
                    </a:moveTo>
                    <a:cubicBezTo>
                      <a:pt x="2" y="61"/>
                      <a:pt x="0" y="59"/>
                      <a:pt x="0" y="5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9"/>
                      <a:pt x="8" y="61"/>
                      <a:pt x="5" y="61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5" name="Freeform 68">
              <a:extLst>
                <a:ext uri="{FF2B5EF4-FFF2-40B4-BE49-F238E27FC236}">
                  <a16:creationId xmlns:a16="http://schemas.microsoft.com/office/drawing/2014/main" xmlns="" id="{A808BAFA-6739-4477-A95A-B2516D0423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008784" y="2056967"/>
              <a:ext cx="332529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6" name="Freeform 68">
              <a:extLst>
                <a:ext uri="{FF2B5EF4-FFF2-40B4-BE49-F238E27FC236}">
                  <a16:creationId xmlns:a16="http://schemas.microsoft.com/office/drawing/2014/main" xmlns="" id="{87064FC8-9A36-40A6-9039-CFC10BD97126}"/>
                </a:ext>
              </a:extLst>
            </p:cNvPr>
            <p:cNvSpPr>
              <a:spLocks noChangeAspect="1"/>
            </p:cNvSpPr>
            <p:nvPr/>
          </p:nvSpPr>
          <p:spPr bwMode="auto">
            <a:xfrm rot="3398305">
              <a:off x="1292702" y="2291484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9" name="Freeform 68">
              <a:extLst>
                <a:ext uri="{FF2B5EF4-FFF2-40B4-BE49-F238E27FC236}">
                  <a16:creationId xmlns:a16="http://schemas.microsoft.com/office/drawing/2014/main" xmlns="" id="{C3A24490-DF02-4D7A-9AD4-74A0AE2D7C08}"/>
                </a:ext>
              </a:extLst>
            </p:cNvPr>
            <p:cNvSpPr>
              <a:spLocks noChangeAspect="1"/>
            </p:cNvSpPr>
            <p:nvPr/>
          </p:nvSpPr>
          <p:spPr bwMode="auto">
            <a:xfrm rot="3780405">
              <a:off x="1348029" y="2525531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2" name="Freeform 68">
              <a:extLst>
                <a:ext uri="{FF2B5EF4-FFF2-40B4-BE49-F238E27FC236}">
                  <a16:creationId xmlns:a16="http://schemas.microsoft.com/office/drawing/2014/main" xmlns="" id="{C38FC1A7-217E-47EA-B93C-1635D892D4E0}"/>
                </a:ext>
              </a:extLst>
            </p:cNvPr>
            <p:cNvSpPr>
              <a:spLocks noChangeAspect="1"/>
            </p:cNvSpPr>
            <p:nvPr/>
          </p:nvSpPr>
          <p:spPr bwMode="auto">
            <a:xfrm rot="4100333">
              <a:off x="1351304" y="2780678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5" name="Freeform 68">
              <a:extLst>
                <a:ext uri="{FF2B5EF4-FFF2-40B4-BE49-F238E27FC236}">
                  <a16:creationId xmlns:a16="http://schemas.microsoft.com/office/drawing/2014/main" xmlns="" id="{E7582EB4-B01B-40F2-A37C-B15821A3DCC2}"/>
                </a:ext>
              </a:extLst>
            </p:cNvPr>
            <p:cNvSpPr>
              <a:spLocks noChangeAspect="1"/>
            </p:cNvSpPr>
            <p:nvPr/>
          </p:nvSpPr>
          <p:spPr bwMode="auto">
            <a:xfrm rot="3398305">
              <a:off x="815042" y="2308631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66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8" name="Freeform 68">
              <a:extLst>
                <a:ext uri="{FF2B5EF4-FFF2-40B4-BE49-F238E27FC236}">
                  <a16:creationId xmlns:a16="http://schemas.microsoft.com/office/drawing/2014/main" xmlns="" id="{0E637530-1E9E-4F2C-A672-77CCE1D549AC}"/>
                </a:ext>
              </a:extLst>
            </p:cNvPr>
            <p:cNvSpPr>
              <a:spLocks noChangeAspect="1"/>
            </p:cNvSpPr>
            <p:nvPr/>
          </p:nvSpPr>
          <p:spPr bwMode="auto">
            <a:xfrm rot="3780405">
              <a:off x="792085" y="2551362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78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9" name="Freeform 68">
              <a:extLst>
                <a:ext uri="{FF2B5EF4-FFF2-40B4-BE49-F238E27FC236}">
                  <a16:creationId xmlns:a16="http://schemas.microsoft.com/office/drawing/2014/main" xmlns="" id="{EBED6DB4-5EEC-4842-9E77-62E56D5B15F9}"/>
                </a:ext>
              </a:extLst>
            </p:cNvPr>
            <p:cNvSpPr>
              <a:spLocks noChangeAspect="1"/>
            </p:cNvSpPr>
            <p:nvPr/>
          </p:nvSpPr>
          <p:spPr bwMode="auto">
            <a:xfrm rot="4100333">
              <a:off x="786052" y="2804582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84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050046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1807</TotalTime>
  <Words>2338</Words>
  <Application>Microsoft Office PowerPoint</Application>
  <PresentationFormat>Произвольный</PresentationFormat>
  <Paragraphs>395</Paragraphs>
  <Slides>15</Slides>
  <Notes>1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15</vt:i4>
      </vt:variant>
    </vt:vector>
  </HeadingPairs>
  <TitlesOfParts>
    <vt:vector size="16" baseType="lpstr">
      <vt:lpstr>Тема Office</vt:lpstr>
      <vt:lpstr>Презентация PowerPoint</vt:lpstr>
      <vt:lpstr>О Компании</vt:lpstr>
      <vt:lpstr>Продукты компании</vt:lpstr>
      <vt:lpstr>Особенности продуктов</vt:lpstr>
      <vt:lpstr>Условия программы льготного лизинга,  реализуемая АО РЛК Республики Татарстан</vt:lpstr>
      <vt:lpstr>Высокотехнологичное и инновационное производство</vt:lpstr>
      <vt:lpstr>Приоритетное производство</vt:lpstr>
      <vt:lpstr>Создание (для сельхозкооперативов)</vt:lpstr>
      <vt:lpstr>Развитие (для сельхозкооперативов)</vt:lpstr>
      <vt:lpstr>Поставщики высокотехнологичной и инновационной продукции для крупнейших заказчиков</vt:lpstr>
      <vt:lpstr>Поставщики крупнейших заказчиков</vt:lpstr>
      <vt:lpstr>Дальневосточный федеральный округ</vt:lpstr>
      <vt:lpstr>Моногорода и ТОСЭР</vt:lpstr>
      <vt:lpstr>Контакты</vt:lpstr>
      <vt:lpstr>Контакты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ShakirovMR</dc:creator>
  <cp:lastModifiedBy>Окно 4</cp:lastModifiedBy>
  <cp:revision>20</cp:revision>
  <dcterms:created xsi:type="dcterms:W3CDTF">2018-06-19T09:05:00Z</dcterms:created>
  <dcterms:modified xsi:type="dcterms:W3CDTF">2018-10-25T14:17:22Z</dcterms:modified>
</cp:coreProperties>
</file>